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3" r:id="rId4"/>
    <p:sldId id="281" r:id="rId5"/>
    <p:sldId id="275" r:id="rId6"/>
    <p:sldId id="280" r:id="rId7"/>
    <p:sldId id="283" r:id="rId8"/>
    <p:sldId id="282" r:id="rId9"/>
    <p:sldId id="301" r:id="rId10"/>
    <p:sldId id="269" r:id="rId11"/>
    <p:sldId id="270" r:id="rId12"/>
    <p:sldId id="271" r:id="rId13"/>
    <p:sldId id="267" r:id="rId14"/>
    <p:sldId id="300" r:id="rId15"/>
    <p:sldId id="289" r:id="rId16"/>
    <p:sldId id="284" r:id="rId17"/>
    <p:sldId id="285" r:id="rId18"/>
    <p:sldId id="291" r:id="rId19"/>
    <p:sldId id="290" r:id="rId20"/>
    <p:sldId id="286" r:id="rId21"/>
    <p:sldId id="292" r:id="rId22"/>
    <p:sldId id="287" r:id="rId23"/>
    <p:sldId id="293" r:id="rId24"/>
    <p:sldId id="288" r:id="rId25"/>
    <p:sldId id="296" r:id="rId26"/>
    <p:sldId id="297" r:id="rId27"/>
    <p:sldId id="294" r:id="rId28"/>
    <p:sldId id="295" r:id="rId29"/>
    <p:sldId id="298" r:id="rId30"/>
    <p:sldId id="276" r:id="rId31"/>
    <p:sldId id="299" r:id="rId32"/>
    <p:sldId id="279" r:id="rId33"/>
    <p:sldId id="278" r:id="rId34"/>
    <p:sldId id="277" r:id="rId35"/>
    <p:sldId id="264" r:id="rId36"/>
    <p:sldId id="265" r:id="rId37"/>
  </p:sldIdLst>
  <p:sldSz cx="12192000" cy="6858000"/>
  <p:notesSz cx="6858000" cy="9144000"/>
  <p:embeddedFontLst>
    <p:embeddedFont>
      <p:font typeface="더페이스샵 잉크립퀴드체" panose="03050503000000000000" pitchFamily="66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주아" panose="02020603020101020101" pitchFamily="18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E34"/>
    <a:srgbClr val="EAB27A"/>
    <a:srgbClr val="F5D04D"/>
    <a:srgbClr val="E8AD72"/>
    <a:srgbClr val="E2964A"/>
    <a:srgbClr val="E5A15D"/>
    <a:srgbClr val="418359"/>
    <a:srgbClr val="2B563A"/>
    <a:srgbClr val="054C5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0549" autoAdjust="0"/>
  </p:normalViewPr>
  <p:slideViewPr>
    <p:cSldViewPr>
      <p:cViewPr>
        <p:scale>
          <a:sx n="75" d="100"/>
          <a:sy n="75" d="100"/>
        </p:scale>
        <p:origin x="1710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ED4C9-6AB8-4DB5-BB93-B4572E3DC4C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711ED-6748-4493-B6DB-51DE121D0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6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37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r>
              <a:rPr lang="ko-KR" altLang="en-US" dirty="0"/>
              <a:t>지식 습득이 가능하다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이론을 배우고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퀴즈로 확실히 기억할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세분화 되어있다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확장 가능성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다른 코딩을 공부하는데 필요한 정보들을 담고 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지식을 얻는데 무한한 확장성을 가지고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0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6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8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8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2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9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3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67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1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87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57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82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4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42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66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46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65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15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26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4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4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85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JS,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나누어서 설명하겠다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95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8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r>
              <a:rPr lang="ko-KR" altLang="en-US" dirty="0"/>
              <a:t>지식 습득이 가능하다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이론을 배우고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퀴즈로 확실히 기억할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세분화 되어있다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확장 가능성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다른 코딩을 공부하는데 필요한 정보들을 담고 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지식을 얻는데 무한한 확장성을 가지고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0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r>
              <a:rPr lang="ko-KR" altLang="en-US" dirty="0"/>
              <a:t>지식 습득이 가능하다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이론을 배우고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퀴즈로 확실히 기억할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세분화 되어있다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여러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확장 가능성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다른 코딩을 공부하는데 필요한 정보들을 담고 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지식을 얻는데 무한한 확장성을 가지고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11ED-6748-4493-B6DB-51DE121D01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5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1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4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1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8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4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0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9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3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0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9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8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DA5F-CE65-4D8A-81CC-03E08C622EA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2B69A-E070-44F7-A903-F6DD7F47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9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microsoft.com/office/2007/relationships/hdphoto" Target="../media/hdphoto7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2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71.png"/><Relationship Id="rId4" Type="http://schemas.openxmlformats.org/officeDocument/2006/relationships/image" Target="../media/image6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microsoft.com/office/2007/relationships/hdphoto" Target="../media/hdphoto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microsoft.com/office/2007/relationships/hdphoto" Target="../media/hdphoto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663846"/>
            <a:ext cx="12192000" cy="221538"/>
          </a:xfrm>
          <a:prstGeom prst="rect">
            <a:avLst/>
          </a:prstGeom>
          <a:solidFill>
            <a:srgbClr val="826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3" name="모서리가 둥근 직사각형 2"/>
          <p:cNvSpPr/>
          <p:nvPr/>
        </p:nvSpPr>
        <p:spPr>
          <a:xfrm>
            <a:off x="9463759" y="6515331"/>
            <a:ext cx="753231" cy="155077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868505" y="6515331"/>
            <a:ext cx="753231" cy="155077"/>
          </a:xfrm>
          <a:prstGeom prst="roundRect">
            <a:avLst/>
          </a:prstGeom>
          <a:solidFill>
            <a:srgbClr val="C46B8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96490" y="6501654"/>
            <a:ext cx="753231" cy="155077"/>
          </a:xfrm>
          <a:prstGeom prst="round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39" y="338891"/>
            <a:ext cx="8242146" cy="59477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5749" y="2051189"/>
            <a:ext cx="6347985" cy="259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23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You Quiz?</a:t>
            </a:r>
          </a:p>
          <a:p>
            <a:pPr algn="ctr"/>
            <a:r>
              <a:rPr lang="en-US" altLang="ko-KR" sz="8123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On the </a:t>
            </a:r>
            <a:r>
              <a:rPr lang="en-US" altLang="ko-KR" sz="8123" b="1" dirty="0" err="1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Gachon</a:t>
            </a:r>
            <a:endParaRPr lang="ko-KR" altLang="en-US" sz="8123" b="1" dirty="0">
              <a:solidFill>
                <a:srgbClr val="EAB27A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76570" y="859741"/>
            <a:ext cx="2917722" cy="13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Web</a:t>
            </a:r>
            <a:r>
              <a:rPr lang="ko-KR" altLang="en-US" sz="3939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 </a:t>
            </a:r>
            <a:r>
              <a:rPr lang="en-US" altLang="ko-KR" sz="3939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programming</a:t>
            </a:r>
          </a:p>
          <a:p>
            <a:pPr algn="ctr"/>
            <a:r>
              <a:rPr lang="en-US" altLang="ko-KR" sz="3939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Term project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7720" y="2164457"/>
            <a:ext cx="655591" cy="6981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rot="20842048">
            <a:off x="8436437" y="4143291"/>
            <a:ext cx="792111" cy="940544"/>
            <a:chOff x="1501018" y="1312829"/>
            <a:chExt cx="643590" cy="764192"/>
          </a:xfrm>
        </p:grpSpPr>
        <p:sp>
          <p:nvSpPr>
            <p:cNvPr id="36" name="직사각형 35"/>
            <p:cNvSpPr/>
            <p:nvPr/>
          </p:nvSpPr>
          <p:spPr>
            <a:xfrm rot="20498746">
              <a:off x="1629894" y="1374908"/>
              <a:ext cx="136669" cy="702113"/>
            </a:xfrm>
            <a:prstGeom prst="rect">
              <a:avLst/>
            </a:prstGeom>
            <a:gradFill>
              <a:gsLst>
                <a:gs pos="0">
                  <a:schemeClr val="tx1">
                    <a:alpha val="58000"/>
                    <a:lumMod val="93000"/>
                    <a:lumOff val="7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1501018" y="1312829"/>
              <a:ext cx="643590" cy="447149"/>
              <a:chOff x="1424608" y="1312830"/>
              <a:chExt cx="720000" cy="51626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 rot="1994431">
                <a:off x="1424608" y="1496552"/>
                <a:ext cx="720000" cy="144016"/>
              </a:xfrm>
              <a:prstGeom prst="roundRect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2165985">
                <a:off x="2026572" y="1685098"/>
                <a:ext cx="87483" cy="144000"/>
              </a:xfrm>
              <a:prstGeom prst="ellipse">
                <a:avLst/>
              </a:prstGeom>
              <a:solidFill>
                <a:srgbClr val="E296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2165985">
                <a:off x="1468528" y="1312830"/>
                <a:ext cx="87483" cy="144000"/>
              </a:xfrm>
              <a:prstGeom prst="ellipse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6" y="6007306"/>
            <a:ext cx="1063503" cy="6218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D7A206-FBCC-42B4-A45B-ADCD2E4A5713}"/>
              </a:ext>
            </a:extLst>
          </p:cNvPr>
          <p:cNvSpPr txBox="1"/>
          <p:nvPr/>
        </p:nvSpPr>
        <p:spPr>
          <a:xfrm>
            <a:off x="9949916" y="4833198"/>
            <a:ext cx="2040943" cy="160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201835491 </a:t>
            </a:r>
            <a:r>
              <a:rPr lang="ko-KR" altLang="en-US" sz="2462" dirty="0" err="1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이소은</a:t>
            </a:r>
            <a:endParaRPr lang="en-US" altLang="ko-KR" sz="2462" dirty="0">
              <a:solidFill>
                <a:schemeClr val="bg1">
                  <a:alpha val="80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  <a:p>
            <a:pPr algn="r"/>
            <a:r>
              <a:rPr lang="en-US" altLang="ko-KR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201937913 </a:t>
            </a:r>
            <a:r>
              <a:rPr lang="ko-KR" altLang="en-US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박예진</a:t>
            </a:r>
            <a:endParaRPr lang="en-US" altLang="ko-KR" sz="2462" dirty="0">
              <a:solidFill>
                <a:schemeClr val="bg1">
                  <a:alpha val="80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  <a:p>
            <a:pPr algn="r"/>
            <a:r>
              <a:rPr lang="en-US" altLang="ko-KR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202031439 </a:t>
            </a:r>
            <a:r>
              <a:rPr lang="ko-KR" altLang="en-US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최동현</a:t>
            </a:r>
            <a:endParaRPr lang="en-US" altLang="ko-KR" sz="2462" dirty="0">
              <a:solidFill>
                <a:schemeClr val="bg1">
                  <a:alpha val="80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  <a:p>
            <a:pPr algn="r"/>
            <a:r>
              <a:rPr lang="en-US" altLang="ko-KR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202135522 </a:t>
            </a:r>
            <a:r>
              <a:rPr lang="ko-KR" altLang="en-US" sz="2462" dirty="0">
                <a:solidFill>
                  <a:schemeClr val="bg1"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김재우</a:t>
            </a:r>
            <a:endParaRPr lang="en-US" altLang="ko-KR" sz="2462" dirty="0">
              <a:solidFill>
                <a:schemeClr val="bg1">
                  <a:alpha val="80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64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11424" y="1911900"/>
            <a:ext cx="10369152" cy="4254011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59368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04  Key feature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858393" y="1166154"/>
            <a:ext cx="4733551" cy="698525"/>
            <a:chOff x="680841" y="2833088"/>
            <a:chExt cx="2817074" cy="567552"/>
          </a:xfrm>
        </p:grpSpPr>
        <p:sp>
          <p:nvSpPr>
            <p:cNvPr id="23" name="TextBox 22"/>
            <p:cNvSpPr txBox="1"/>
            <p:nvPr/>
          </p:nvSpPr>
          <p:spPr>
            <a:xfrm>
              <a:off x="690273" y="2833088"/>
              <a:ext cx="2807642" cy="567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939" b="1" dirty="0" err="1">
                  <a:solidFill>
                    <a:srgbClr val="E8AD72">
                      <a:alpha val="95000"/>
                    </a:srgb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Knowldege</a:t>
              </a:r>
              <a:r>
                <a:rPr lang="en-US" altLang="ko-KR" sz="3939" b="1" dirty="0">
                  <a:solidFill>
                    <a:srgbClr val="E8AD72">
                      <a:alpha val="95000"/>
                    </a:srgb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 </a:t>
              </a:r>
              <a:r>
                <a:rPr lang="en-US" altLang="ko-KR" sz="3939" b="1" dirty="0" err="1">
                  <a:solidFill>
                    <a:srgbClr val="E8AD72">
                      <a:alpha val="95000"/>
                    </a:srgb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acquision</a:t>
              </a:r>
              <a:endParaRPr lang="ko-KR" altLang="en-US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841" y="2886607"/>
              <a:ext cx="458107" cy="4878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789799" y="4843972"/>
            <a:ext cx="2678227" cy="630828"/>
            <a:chOff x="3368824" y="2564904"/>
            <a:chExt cx="2176058" cy="512548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656501" y="2586876"/>
              <a:ext cx="1888381" cy="459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77" b="1" dirty="0" err="1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Melticulous</a:t>
              </a:r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 study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71D2C6B-5F75-4EFB-89A9-E8EBC0B4E1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416"/>
          <a:stretch/>
        </p:blipFill>
        <p:spPr>
          <a:xfrm>
            <a:off x="1765818" y="2480213"/>
            <a:ext cx="2755707" cy="23033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2DC88BF-0031-4542-AFA8-4EA21770540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09185">
            <a:off x="4911106" y="3027689"/>
            <a:ext cx="1378533" cy="4348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D0E0E1-9654-4501-94FE-34D775D51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2087">
            <a:off x="5449251" y="2737680"/>
            <a:ext cx="1059288" cy="787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25F241-FB50-4593-86BE-CBB46377B53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0"/>
          <a:stretch/>
        </p:blipFill>
        <p:spPr>
          <a:xfrm>
            <a:off x="6676393" y="2204864"/>
            <a:ext cx="1988167" cy="170365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4424FF3-66B7-4075-994A-B7EFFB62EC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3271" r="8747" b="22307"/>
          <a:stretch/>
        </p:blipFill>
        <p:spPr>
          <a:xfrm>
            <a:off x="6810101" y="4092651"/>
            <a:ext cx="1988168" cy="185529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125AB4C-B8BB-4F2A-AD3B-16C1E3F17A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34450">
            <a:off x="4911106" y="4128529"/>
            <a:ext cx="1378533" cy="4348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67F9D1A-AEF1-4D10-BC8E-21D7417AC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352">
            <a:off x="5449251" y="4164548"/>
            <a:ext cx="1059288" cy="7879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C94FC7-A29D-461A-8085-45A18B5FC0FD}"/>
              </a:ext>
            </a:extLst>
          </p:cNvPr>
          <p:cNvGrpSpPr/>
          <p:nvPr/>
        </p:nvGrpSpPr>
        <p:grpSpPr>
          <a:xfrm>
            <a:off x="9095987" y="2741276"/>
            <a:ext cx="1271303" cy="630828"/>
            <a:chOff x="3368824" y="2564904"/>
            <a:chExt cx="1032935" cy="512548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1D42428-08FF-4868-802E-8DBCFE6A2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EE1AE86-9190-44C8-9D17-7264F58082A9}"/>
                </a:ext>
              </a:extLst>
            </p:cNvPr>
            <p:cNvSpPr txBox="1"/>
            <p:nvPr/>
          </p:nvSpPr>
          <p:spPr>
            <a:xfrm>
              <a:off x="3656501" y="2586876"/>
              <a:ext cx="745258" cy="459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Study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4A2453-E86D-4D8F-8DB1-3C9F80C59416}"/>
              </a:ext>
            </a:extLst>
          </p:cNvPr>
          <p:cNvGrpSpPr/>
          <p:nvPr/>
        </p:nvGrpSpPr>
        <p:grpSpPr>
          <a:xfrm>
            <a:off x="9095987" y="4824143"/>
            <a:ext cx="1097216" cy="630828"/>
            <a:chOff x="3368824" y="2564904"/>
            <a:chExt cx="891489" cy="51254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A76748AC-884F-4D68-90BC-892D54FC4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F2F0D5-5C19-4CDF-9189-0BC4A5C354FD}"/>
                </a:ext>
              </a:extLst>
            </p:cNvPr>
            <p:cNvSpPr txBox="1"/>
            <p:nvPr/>
          </p:nvSpPr>
          <p:spPr>
            <a:xfrm>
              <a:off x="3656501" y="2586876"/>
              <a:ext cx="603812" cy="459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Test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968DE3-B5E1-432F-A870-996566D85368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AFB2DE-563B-432B-8ACE-247BAB8A960B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D694F82-6BC5-427D-8EB5-7E664EEA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15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11424" y="1911900"/>
            <a:ext cx="10369152" cy="4254011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59368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04  Key feature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858393" y="1121367"/>
            <a:ext cx="3019222" cy="711091"/>
            <a:chOff x="680841" y="2796699"/>
            <a:chExt cx="1796827" cy="577762"/>
          </a:xfrm>
        </p:grpSpPr>
        <p:sp>
          <p:nvSpPr>
            <p:cNvPr id="23" name="TextBox 22"/>
            <p:cNvSpPr txBox="1"/>
            <p:nvPr/>
          </p:nvSpPr>
          <p:spPr>
            <a:xfrm>
              <a:off x="1138948" y="2796699"/>
              <a:ext cx="1338720" cy="567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939" b="1" dirty="0">
                  <a:solidFill>
                    <a:srgbClr val="E8AD72">
                      <a:alpha val="95000"/>
                    </a:srgb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segmentation</a:t>
              </a:r>
              <a:endParaRPr lang="ko-KR" altLang="en-US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841" y="2886607"/>
              <a:ext cx="458107" cy="4878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698071" y="5181744"/>
            <a:ext cx="2223807" cy="630828"/>
            <a:chOff x="3368824" y="2564904"/>
            <a:chExt cx="1806842" cy="512548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656501" y="2586876"/>
              <a:ext cx="1519165" cy="459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Segmentation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2DC88BF-0031-4542-AFA8-4EA2177054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745" y="3964800"/>
            <a:ext cx="1378533" cy="4348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D0E0E1-9654-4501-94FE-34D775D51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4949873" y="3760904"/>
            <a:ext cx="1059288" cy="7879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E1AE86-9190-44C8-9D17-7264F58082A9}"/>
              </a:ext>
            </a:extLst>
          </p:cNvPr>
          <p:cNvSpPr txBox="1"/>
          <p:nvPr/>
        </p:nvSpPr>
        <p:spPr>
          <a:xfrm>
            <a:off x="6650486" y="2865286"/>
            <a:ext cx="1495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HTML</a:t>
            </a:r>
            <a:endParaRPr lang="ko-KR" altLang="en-US" sz="4400" b="1" dirty="0">
              <a:solidFill>
                <a:schemeClr val="bg1">
                  <a:alpha val="95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DE5C6B-55C6-4ADD-813A-1235F24AEB0B}"/>
              </a:ext>
            </a:extLst>
          </p:cNvPr>
          <p:cNvSpPr txBox="1"/>
          <p:nvPr/>
        </p:nvSpPr>
        <p:spPr>
          <a:xfrm>
            <a:off x="6133964" y="4412303"/>
            <a:ext cx="21609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JavaScript</a:t>
            </a:r>
            <a:endParaRPr lang="ko-KR" altLang="en-US" sz="4400" b="1" dirty="0">
              <a:solidFill>
                <a:schemeClr val="bg1">
                  <a:alpha val="95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4D7EAA-F17E-43E7-A4CF-02034F34349F}"/>
              </a:ext>
            </a:extLst>
          </p:cNvPr>
          <p:cNvSpPr txBox="1"/>
          <p:nvPr/>
        </p:nvSpPr>
        <p:spPr>
          <a:xfrm>
            <a:off x="9144874" y="4399623"/>
            <a:ext cx="1059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Java</a:t>
            </a:r>
            <a:endParaRPr lang="ko-KR" altLang="en-US" sz="4400" b="1" dirty="0">
              <a:solidFill>
                <a:schemeClr val="bg1">
                  <a:alpha val="95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EF32CAA-D784-49C0-8FCE-BC04D2CDF8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344" y="3792268"/>
            <a:ext cx="4495835" cy="43482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6FBFA4D-D5A4-459C-AF3A-EEFEF9BB88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878698" y="3861312"/>
            <a:ext cx="3197021" cy="434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737C78-4845-4DF9-857B-DA819B6B79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5900" r="12108" b="20169"/>
          <a:stretch/>
        </p:blipFill>
        <p:spPr>
          <a:xfrm>
            <a:off x="1537751" y="2676437"/>
            <a:ext cx="2459946" cy="24087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687B9E-26BF-455C-9B9C-0D057537499B}"/>
              </a:ext>
            </a:extLst>
          </p:cNvPr>
          <p:cNvSpPr txBox="1"/>
          <p:nvPr/>
        </p:nvSpPr>
        <p:spPr>
          <a:xfrm>
            <a:off x="9504814" y="2865286"/>
            <a:ext cx="479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C</a:t>
            </a:r>
            <a:endParaRPr lang="ko-KR" altLang="en-US" sz="4400" b="1" dirty="0">
              <a:solidFill>
                <a:schemeClr val="bg1">
                  <a:alpha val="95000"/>
                </a:scheme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A8B50E-C80C-42C0-93F2-A2865A29A8C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498EA7-FD16-438F-AADC-309C6B990521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8C411E9-B877-44A0-87ED-BAC35685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72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11424" y="1911900"/>
            <a:ext cx="10369152" cy="4254011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59368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04  Key feature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858393" y="1168219"/>
            <a:ext cx="3015403" cy="698525"/>
            <a:chOff x="680841" y="2834766"/>
            <a:chExt cx="1794554" cy="567552"/>
          </a:xfrm>
        </p:grpSpPr>
        <p:sp>
          <p:nvSpPr>
            <p:cNvPr id="23" name="TextBox 22"/>
            <p:cNvSpPr txBox="1"/>
            <p:nvPr/>
          </p:nvSpPr>
          <p:spPr>
            <a:xfrm>
              <a:off x="1092409" y="2834766"/>
              <a:ext cx="1382986" cy="567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939" b="1" dirty="0">
                  <a:solidFill>
                    <a:srgbClr val="E8AD72">
                      <a:alpha val="95000"/>
                    </a:srgb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Practical tips</a:t>
              </a:r>
              <a:endParaRPr lang="ko-KR" altLang="en-US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841" y="2886607"/>
              <a:ext cx="458107" cy="4878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698075" y="5181744"/>
            <a:ext cx="1850308" cy="630828"/>
            <a:chOff x="3368824" y="2564904"/>
            <a:chExt cx="1503373" cy="512548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656501" y="2586876"/>
              <a:ext cx="1215696" cy="459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더페이스샵 잉크립퀴드체" pitchFamily="66" charset="-127"/>
                  <a:ea typeface="더페이스샵 잉크립퀴드체" pitchFamily="66" charset="-127"/>
                </a:rPr>
                <a:t>Scalability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2DC88BF-0031-4542-AFA8-4EA2177054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745" y="3964800"/>
            <a:ext cx="1378533" cy="43482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D0E0E1-9654-4501-94FE-34D775D51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4949873" y="3760904"/>
            <a:ext cx="1059288" cy="787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CBF2B1-93C8-4450-A271-F86B0B1CA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6951" b="13759"/>
          <a:stretch/>
        </p:blipFill>
        <p:spPr>
          <a:xfrm>
            <a:off x="1549954" y="2390021"/>
            <a:ext cx="2664077" cy="2701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111693-6BDC-481D-BD00-D515617BF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912" y="2191319"/>
            <a:ext cx="2290560" cy="1202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B38925-9626-4C09-AE3E-7404F19E21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912" y="3525325"/>
            <a:ext cx="2290560" cy="11452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BA44E2-3774-47B0-A438-6BDA97E005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16" t="19355" r="3602" b="18748"/>
          <a:stretch/>
        </p:blipFill>
        <p:spPr>
          <a:xfrm>
            <a:off x="6528048" y="4802067"/>
            <a:ext cx="3306288" cy="11757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21BD7C-FB31-465F-8D32-286E00B1956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B24E0D-B516-4C6F-B6C4-B8AECDFCB5A9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0D0711-6BD0-44C7-9C45-9CCFE6FC3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95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3885280" y="515219"/>
            <a:ext cx="466041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&lt;main page&gt;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5333AA-C241-4E23-8E23-B34E2F5DED61}"/>
              </a:ext>
            </a:extLst>
          </p:cNvPr>
          <p:cNvGrpSpPr/>
          <p:nvPr/>
        </p:nvGrpSpPr>
        <p:grpSpPr>
          <a:xfrm>
            <a:off x="1081378" y="5700687"/>
            <a:ext cx="10487230" cy="1039387"/>
            <a:chOff x="3656402" y="2586875"/>
            <a:chExt cx="19441108" cy="844502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B6F27DEB-174F-4B3C-9CF3-BC3C406C7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A24109-65A8-40FA-85B7-61C5E756CE1F}"/>
                </a:ext>
              </a:extLst>
            </p:cNvPr>
            <p:cNvSpPr txBox="1"/>
            <p:nvPr/>
          </p:nvSpPr>
          <p:spPr>
            <a:xfrm>
              <a:off x="4506066" y="2586875"/>
              <a:ext cx="18591444" cy="84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Put a picture of </a:t>
              </a:r>
              <a:r>
                <a:rPr lang="en-US" altLang="ko-KR" sz="3077" b="1" dirty="0" err="1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Gachon</a:t>
              </a:r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University, indirectly indicating that it is a web page for our school students.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5B4FF4E-83F1-48F1-9813-219FDA656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804" y="1225381"/>
            <a:ext cx="9624392" cy="43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777735" y="936069"/>
            <a:ext cx="466041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&lt;main page&gt;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C4CEF7-1A5A-4102-AAE7-70E7A9C99E2A}"/>
              </a:ext>
            </a:extLst>
          </p:cNvPr>
          <p:cNvGrpSpPr/>
          <p:nvPr/>
        </p:nvGrpSpPr>
        <p:grpSpPr>
          <a:xfrm>
            <a:off x="263351" y="2047864"/>
            <a:ext cx="6940003" cy="4621497"/>
            <a:chOff x="4442534" y="1796811"/>
            <a:chExt cx="6376513" cy="416602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C2823A-5224-472F-82BE-0EA5824E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2535" y="3534915"/>
              <a:ext cx="6322152" cy="242791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D71064-9A8B-400C-98C8-E5D8199DD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2534" y="1796811"/>
              <a:ext cx="6376513" cy="18612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500233-396E-41AC-9304-6221E707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0247" y="1826567"/>
              <a:ext cx="6306727" cy="184091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759CA23-E80A-429D-9893-A787872DE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272" y="441944"/>
            <a:ext cx="5729269" cy="1942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633D4A-9E49-4474-A9F7-C7851E020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659" y="2624426"/>
            <a:ext cx="3640435" cy="7469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FB679A-DC81-4F46-BD7B-6E3CB200B6B4}"/>
              </a:ext>
            </a:extLst>
          </p:cNvPr>
          <p:cNvGrpSpPr/>
          <p:nvPr/>
        </p:nvGrpSpPr>
        <p:grpSpPr>
          <a:xfrm rot="19832791">
            <a:off x="4243431" y="1432819"/>
            <a:ext cx="1579416" cy="787900"/>
            <a:chOff x="5514608" y="3377168"/>
            <a:chExt cx="1579416" cy="7879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E2022BA-B75A-40F3-BAA1-EDDBA2769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4608" y="3581064"/>
              <a:ext cx="1378533" cy="4348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68F6921-6231-4E31-82B4-6444FFF3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034736" y="3377168"/>
              <a:ext cx="1059288" cy="7879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DABAE1-1AF5-4272-9AE4-CE5F0437DF05}"/>
              </a:ext>
            </a:extLst>
          </p:cNvPr>
          <p:cNvGrpSpPr/>
          <p:nvPr/>
        </p:nvGrpSpPr>
        <p:grpSpPr>
          <a:xfrm rot="19832791">
            <a:off x="6796241" y="3958204"/>
            <a:ext cx="1579416" cy="787900"/>
            <a:chOff x="5514608" y="3377168"/>
            <a:chExt cx="1579416" cy="7879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81DB8DC-BB36-485D-98D8-4C2C860A1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4608" y="3581064"/>
              <a:ext cx="1378533" cy="43482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B1108A-0502-4AB3-A705-AAF6A6C3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034736" y="3377168"/>
              <a:ext cx="1059288" cy="7879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387B56-1E4E-49F8-8313-64567A2FBC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970" y="3371392"/>
            <a:ext cx="3647899" cy="23760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2EA0CF-84EE-4B54-84E7-ABFC16A8B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6970" y="5747434"/>
            <a:ext cx="3647899" cy="672197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415B0468-988D-4003-BA26-D788AC4B8AB0}"/>
              </a:ext>
            </a:extLst>
          </p:cNvPr>
          <p:cNvSpPr/>
          <p:nvPr/>
        </p:nvSpPr>
        <p:spPr>
          <a:xfrm>
            <a:off x="140671" y="3060831"/>
            <a:ext cx="1071726" cy="492763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7379C-8853-401D-8A3B-DE9FA6104CCA}"/>
              </a:ext>
            </a:extLst>
          </p:cNvPr>
          <p:cNvSpPr txBox="1"/>
          <p:nvPr/>
        </p:nvSpPr>
        <p:spPr>
          <a:xfrm>
            <a:off x="1220791" y="3232662"/>
            <a:ext cx="32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Button that move to quiz page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04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3335" y="990619"/>
            <a:ext cx="4247230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&lt;CSS – main page&gt;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572D7E-4C98-44BC-ACC3-C6B5A51102C4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A1E3E-ED64-43A7-B45B-3DD52DD74AD6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BD9BA2-D4BF-4FB3-82BB-6251D520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A4A37F8-B612-4C03-8FF9-1C2A898F5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11" y="1736150"/>
            <a:ext cx="3456384" cy="431504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35C6F2-85FE-4FE3-8BC1-85A3AB3AD307}"/>
              </a:ext>
            </a:extLst>
          </p:cNvPr>
          <p:cNvGrpSpPr/>
          <p:nvPr/>
        </p:nvGrpSpPr>
        <p:grpSpPr>
          <a:xfrm>
            <a:off x="6096000" y="1732902"/>
            <a:ext cx="5954521" cy="4024837"/>
            <a:chOff x="4442535" y="1796811"/>
            <a:chExt cx="5954521" cy="4024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F17A7F5-42A6-4417-9284-64DBFC475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2535" y="3534915"/>
              <a:ext cx="5954521" cy="228673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20B910F-61B3-4744-BD0F-ACF83BBD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2535" y="1796811"/>
              <a:ext cx="5954521" cy="173810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98DF32B-2F62-45F4-8FA2-4352AAEBF1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6669" y="3509057"/>
            <a:ext cx="1378533" cy="4348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7406D-6AE3-4667-902E-75D5CDF4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4906797" y="3305161"/>
            <a:ext cx="1059288" cy="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7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15260" y="1012900"/>
            <a:ext cx="2788209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&lt;Top&gt;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C4BFE0-0639-41D5-B2F6-71036FC416D2}"/>
              </a:ext>
            </a:extLst>
          </p:cNvPr>
          <p:cNvGrpSpPr/>
          <p:nvPr/>
        </p:nvGrpSpPr>
        <p:grpSpPr>
          <a:xfrm>
            <a:off x="2177451" y="2093504"/>
            <a:ext cx="7848872" cy="2723261"/>
            <a:chOff x="4395538" y="3206873"/>
            <a:chExt cx="7248527" cy="194044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337E0C4-D631-4CC3-AD4E-A1F883D8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5538" y="3830533"/>
              <a:ext cx="7248527" cy="647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C8313-336B-4511-8A61-79BF0BA065F5}"/>
                </a:ext>
              </a:extLst>
            </p:cNvPr>
            <p:cNvSpPr/>
            <p:nvPr/>
          </p:nvSpPr>
          <p:spPr>
            <a:xfrm>
              <a:off x="4755853" y="4624614"/>
              <a:ext cx="1087557" cy="5227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A5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4A5663"/>
                  </a:solidFill>
                  <a:latin typeface="+mj-ea"/>
                  <a:ea typeface="+mj-ea"/>
                </a:rPr>
                <a:t>Home</a:t>
              </a:r>
              <a:r>
                <a:rPr lang="ko-KR" altLang="en-US" sz="1400" b="1" dirty="0">
                  <a:solidFill>
                    <a:srgbClr val="4A5663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solidFill>
                    <a:srgbClr val="4A5663"/>
                  </a:solidFill>
                  <a:latin typeface="+mj-ea"/>
                  <a:ea typeface="+mj-ea"/>
                </a:rPr>
                <a:t>button</a:t>
              </a:r>
              <a:endParaRPr lang="ko-KR" altLang="en-US" sz="1400" b="1" dirty="0">
                <a:solidFill>
                  <a:srgbClr val="4A5663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36DF27-AACE-4F5C-90FF-A44A32C9AE60}"/>
                </a:ext>
              </a:extLst>
            </p:cNvPr>
            <p:cNvSpPr/>
            <p:nvPr/>
          </p:nvSpPr>
          <p:spPr>
            <a:xfrm>
              <a:off x="7083361" y="3206873"/>
              <a:ext cx="1087557" cy="5227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A5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4A5663"/>
                  </a:solidFill>
                  <a:latin typeface="+mj-ea"/>
                  <a:ea typeface="+mj-ea"/>
                </a:rPr>
                <a:t>C Language</a:t>
              </a:r>
              <a:endParaRPr lang="ko-KR" altLang="en-US" sz="1400" b="1" dirty="0">
                <a:solidFill>
                  <a:srgbClr val="4A5663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12061F-CBDA-4007-82B3-2A419FBAAEEB}"/>
                </a:ext>
              </a:extLst>
            </p:cNvPr>
            <p:cNvSpPr/>
            <p:nvPr/>
          </p:nvSpPr>
          <p:spPr>
            <a:xfrm>
              <a:off x="9288198" y="3206873"/>
              <a:ext cx="790282" cy="5227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A5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4A5663"/>
                  </a:solidFill>
                  <a:latin typeface="+mj-ea"/>
                  <a:ea typeface="+mj-ea"/>
                </a:rPr>
                <a:t>Java</a:t>
              </a:r>
              <a:endParaRPr lang="ko-KR" altLang="en-US" sz="1400" b="1" dirty="0">
                <a:solidFill>
                  <a:srgbClr val="4A5663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57DBD3-045D-43AA-84BA-90ACB4190CD5}"/>
                </a:ext>
              </a:extLst>
            </p:cNvPr>
            <p:cNvSpPr/>
            <p:nvPr/>
          </p:nvSpPr>
          <p:spPr>
            <a:xfrm>
              <a:off x="8308325" y="3206873"/>
              <a:ext cx="790282" cy="5227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A5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4A5663"/>
                  </a:solidFill>
                  <a:latin typeface="+mj-ea"/>
                  <a:ea typeface="+mj-ea"/>
                </a:rPr>
                <a:t>HTML</a:t>
              </a:r>
              <a:endParaRPr lang="ko-KR" altLang="en-US" sz="1400" b="1" dirty="0">
                <a:solidFill>
                  <a:srgbClr val="4A5663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38AD4D-02E4-430A-80D6-1D1A5823E0A3}"/>
                </a:ext>
              </a:extLst>
            </p:cNvPr>
            <p:cNvSpPr/>
            <p:nvPr/>
          </p:nvSpPr>
          <p:spPr>
            <a:xfrm>
              <a:off x="10208873" y="3206873"/>
              <a:ext cx="985467" cy="5227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A5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rgbClr val="4A5663"/>
                  </a:solidFill>
                  <a:latin typeface="+mj-ea"/>
                  <a:ea typeface="+mj-ea"/>
                </a:rPr>
                <a:t>Javascript</a:t>
              </a:r>
              <a:endParaRPr lang="ko-KR" altLang="en-US" sz="1400" b="1" dirty="0">
                <a:solidFill>
                  <a:srgbClr val="4A5663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8344D48-936E-4ADA-B32A-B5B62F921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3363" y="998965"/>
            <a:ext cx="5314950" cy="923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E76184-E993-421B-86AF-39A1EE250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740" y="4259480"/>
            <a:ext cx="7162800" cy="381000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F69EE264-2C7C-4211-8C96-492A6890A3B8}"/>
              </a:ext>
            </a:extLst>
          </p:cNvPr>
          <p:cNvSpPr/>
          <p:nvPr/>
        </p:nvSpPr>
        <p:spPr>
          <a:xfrm>
            <a:off x="2177451" y="2905571"/>
            <a:ext cx="2424093" cy="1090552"/>
          </a:xfrm>
          <a:prstGeom prst="frame">
            <a:avLst>
              <a:gd name="adj1" fmla="val 894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9FAF1D19-3BCC-46C8-8AC8-A55812766C3D}"/>
              </a:ext>
            </a:extLst>
          </p:cNvPr>
          <p:cNvSpPr/>
          <p:nvPr/>
        </p:nvSpPr>
        <p:spPr>
          <a:xfrm>
            <a:off x="4959224" y="2918398"/>
            <a:ext cx="5067099" cy="1077725"/>
          </a:xfrm>
          <a:prstGeom prst="frame">
            <a:avLst>
              <a:gd name="adj1" fmla="val 81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260BAC-5997-4C56-B0A7-6AC3089FD242}"/>
              </a:ext>
            </a:extLst>
          </p:cNvPr>
          <p:cNvGrpSpPr/>
          <p:nvPr/>
        </p:nvGrpSpPr>
        <p:grpSpPr>
          <a:xfrm>
            <a:off x="1348357" y="5261277"/>
            <a:ext cx="9859768" cy="1039387"/>
            <a:chOff x="3656402" y="2586875"/>
            <a:chExt cx="18277926" cy="844502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84AEBF5-652B-4FB1-81A9-0AC9D81DE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B41F3-4360-4803-9532-481C9CA5C5B1}"/>
                </a:ext>
              </a:extLst>
            </p:cNvPr>
            <p:cNvSpPr txBox="1"/>
            <p:nvPr/>
          </p:nvSpPr>
          <p:spPr>
            <a:xfrm>
              <a:off x="4506066" y="2586875"/>
              <a:ext cx="17428262" cy="84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It is always fixed at the top.</a:t>
              </a:r>
            </a:p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 it is easier and faster to move between problems.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98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652980" y="980601"/>
            <a:ext cx="4409994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&lt;navigator&gt;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781B6F4-8B1E-4F6C-AA85-286D0115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1800400"/>
            <a:ext cx="1783903" cy="43009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B4D89-6670-4FB8-A335-2F83765E2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82"/>
          <a:stretch/>
        </p:blipFill>
        <p:spPr>
          <a:xfrm>
            <a:off x="6382976" y="846534"/>
            <a:ext cx="2196029" cy="52945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E90896-977E-4F1A-A406-0DA33B782EEB}"/>
              </a:ext>
            </a:extLst>
          </p:cNvPr>
          <p:cNvGrpSpPr/>
          <p:nvPr/>
        </p:nvGrpSpPr>
        <p:grpSpPr>
          <a:xfrm>
            <a:off x="7832403" y="3499140"/>
            <a:ext cx="259080" cy="2378259"/>
            <a:chOff x="9232334" y="3728104"/>
            <a:chExt cx="186229" cy="21336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40808E-5E0D-47B6-A9EE-B08D39541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334" y="4101484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D1DCE4A-D0C6-473E-AC61-E248A39A1006}"/>
                </a:ext>
              </a:extLst>
            </p:cNvPr>
            <p:cNvCxnSpPr>
              <a:cxnSpLocks/>
            </p:cNvCxnSpPr>
            <p:nvPr/>
          </p:nvCxnSpPr>
          <p:spPr>
            <a:xfrm>
              <a:off x="9408476" y="4078263"/>
              <a:ext cx="0" cy="1783441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17526DE-8590-44A5-B341-EACBCCA90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397" y="4535824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A3565FE-F2D2-4D78-8256-B3068E15D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334" y="4968435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CD0664-6A68-4ACD-9CE2-9D6E47B40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397" y="5419744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38D4A3-A9C0-41B4-AEF0-E930749D95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397" y="5861704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A0FB4A3-3ED2-4961-ADC8-9EC886467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2397" y="3728104"/>
              <a:ext cx="17616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221F4F-BE2B-4815-AC68-592F6E987597}"/>
              </a:ext>
            </a:extLst>
          </p:cNvPr>
          <p:cNvSpPr txBox="1"/>
          <p:nvPr/>
        </p:nvSpPr>
        <p:spPr>
          <a:xfrm>
            <a:off x="8143843" y="4573470"/>
            <a:ext cx="7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Quiz</a:t>
            </a:r>
            <a:endParaRPr lang="ko-KR" altLang="en-US" b="1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70B11-E7D0-4F1B-8792-4EACB9D70E93}"/>
              </a:ext>
            </a:extLst>
          </p:cNvPr>
          <p:cNvSpPr txBox="1"/>
          <p:nvPr/>
        </p:nvSpPr>
        <p:spPr>
          <a:xfrm>
            <a:off x="8109594" y="3403855"/>
            <a:ext cx="212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Summary note</a:t>
            </a:r>
            <a:endParaRPr lang="ko-KR" altLang="en-US" b="1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AADCB8-8581-49D0-9A20-4409DF2F43FF}"/>
              </a:ext>
            </a:extLst>
          </p:cNvPr>
          <p:cNvSpPr txBox="1"/>
          <p:nvPr/>
        </p:nvSpPr>
        <p:spPr>
          <a:xfrm>
            <a:off x="202039" y="6204965"/>
            <a:ext cx="320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Navigator in main page</a:t>
            </a:r>
            <a:endParaRPr lang="ko-KR" altLang="en-US" sz="2400" b="1" dirty="0"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54FF5-8FA5-45D6-AEE8-855C8D8D8321}"/>
              </a:ext>
            </a:extLst>
          </p:cNvPr>
          <p:cNvSpPr txBox="1"/>
          <p:nvPr/>
        </p:nvSpPr>
        <p:spPr>
          <a:xfrm>
            <a:off x="6420076" y="6151268"/>
            <a:ext cx="214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Navigator in C page</a:t>
            </a:r>
            <a:endParaRPr lang="ko-KR" altLang="en-US" b="1" dirty="0"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09EDBC-98D2-4B46-A53A-50183E3D78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834"/>
          <a:stretch/>
        </p:blipFill>
        <p:spPr>
          <a:xfrm>
            <a:off x="4131454" y="815465"/>
            <a:ext cx="2124807" cy="52858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AB9281-4E6E-40F9-98DC-9554749690C4}"/>
              </a:ext>
            </a:extLst>
          </p:cNvPr>
          <p:cNvSpPr txBox="1"/>
          <p:nvPr/>
        </p:nvSpPr>
        <p:spPr>
          <a:xfrm>
            <a:off x="3757014" y="6151268"/>
            <a:ext cx="25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Navigator in HTML page</a:t>
            </a:r>
            <a:endParaRPr lang="ko-KR" altLang="en-US" b="1" dirty="0"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6CFA64-257A-437A-84D7-3D3695546C71}"/>
              </a:ext>
            </a:extLst>
          </p:cNvPr>
          <p:cNvGrpSpPr/>
          <p:nvPr/>
        </p:nvGrpSpPr>
        <p:grpSpPr>
          <a:xfrm>
            <a:off x="8823322" y="1371847"/>
            <a:ext cx="3103439" cy="1815882"/>
            <a:chOff x="1707922" y="2239796"/>
            <a:chExt cx="23537011" cy="147540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47B210BF-CC51-4ED3-9250-AF0D6A335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7922" y="2750032"/>
              <a:ext cx="2798142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FB3DC-D91B-4E0D-9EFB-3C036FB7D52F}"/>
                </a:ext>
              </a:extLst>
            </p:cNvPr>
            <p:cNvSpPr txBox="1"/>
            <p:nvPr/>
          </p:nvSpPr>
          <p:spPr>
            <a:xfrm>
              <a:off x="5598890" y="2239796"/>
              <a:ext cx="19646043" cy="1475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When you choose a language, you see a submenu.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0D015F-9B59-493D-9B7D-FD6DBDA26F56}"/>
              </a:ext>
            </a:extLst>
          </p:cNvPr>
          <p:cNvGrpSpPr/>
          <p:nvPr/>
        </p:nvGrpSpPr>
        <p:grpSpPr>
          <a:xfrm>
            <a:off x="8931487" y="3989313"/>
            <a:ext cx="3089873" cy="1815882"/>
            <a:chOff x="1064761" y="2586875"/>
            <a:chExt cx="20869567" cy="1475404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6BD374B-F2F9-4865-A007-4B984C0A3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61" y="3033834"/>
              <a:ext cx="2853163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E1E475-FA77-43D2-831A-4A17FA054E28}"/>
                </a:ext>
              </a:extLst>
            </p:cNvPr>
            <p:cNvSpPr txBox="1"/>
            <p:nvPr/>
          </p:nvSpPr>
          <p:spPr>
            <a:xfrm>
              <a:off x="4506065" y="2586875"/>
              <a:ext cx="17428263" cy="1475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Show which page it is on in blue to the Navigator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29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9" y="1034377"/>
            <a:ext cx="2376264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&lt;CSS&gt;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572D7E-4C98-44BC-ACC3-C6B5A51102C4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A1E3E-ED64-43A7-B45B-3DD52DD74AD6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BD9BA2-D4BF-4FB3-82BB-6251D520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98DF32B-2F62-45F4-8FA2-4352AAEBF1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6669" y="3509057"/>
            <a:ext cx="1378533" cy="4348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7406D-6AE3-4667-902E-75D5CDF42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4906797" y="3305161"/>
            <a:ext cx="1059288" cy="787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EEB949-01A6-444E-AB6F-E9301FDF8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276" y="1812072"/>
            <a:ext cx="3667353" cy="4437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1B94C4-D641-4CAB-B8AC-CD78E7C3EB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045"/>
          <a:stretch/>
        </p:blipFill>
        <p:spPr>
          <a:xfrm>
            <a:off x="6183478" y="2038088"/>
            <a:ext cx="5412087" cy="33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9" y="1034377"/>
            <a:ext cx="2376264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&lt;CSS&gt;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572D7E-4C98-44BC-ACC3-C6B5A51102C4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A1E3E-ED64-43A7-B45B-3DD52DD74AD6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BD9BA2-D4BF-4FB3-82BB-6251D520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4DA6CC-3C57-42FE-A242-407A42C56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571" y="1732902"/>
            <a:ext cx="3755037" cy="45676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72CFFC-C8C3-419B-8825-3D649FFB5A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82"/>
          <a:stretch/>
        </p:blipFill>
        <p:spPr>
          <a:xfrm>
            <a:off x="8400256" y="1383639"/>
            <a:ext cx="2124234" cy="5121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1CE597-013D-4A50-A0CF-7F43EA53B1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734" y="3603849"/>
            <a:ext cx="1378533" cy="434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547F70-0A6D-4EBE-906B-1817632AD7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6398862" y="3399953"/>
            <a:ext cx="1059288" cy="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2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75520" y="1196752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01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5863" y="1963064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02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9046" y="2849361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03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7188" y="3704959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04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7188" y="4499055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05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20426" y="1844824"/>
            <a:ext cx="8951148" cy="3607763"/>
            <a:chOff x="1352600" y="2917968"/>
            <a:chExt cx="3968168" cy="34948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71"/>
            <a:stretch/>
          </p:blipFill>
          <p:spPr>
            <a:xfrm>
              <a:off x="1352600" y="2917968"/>
              <a:ext cx="3968168" cy="24974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71"/>
            <a:stretch/>
          </p:blipFill>
          <p:spPr>
            <a:xfrm>
              <a:off x="1352600" y="3744909"/>
              <a:ext cx="3968168" cy="24974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71"/>
            <a:stretch/>
          </p:blipFill>
          <p:spPr>
            <a:xfrm>
              <a:off x="1352600" y="4571851"/>
              <a:ext cx="3968168" cy="24974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71"/>
            <a:stretch/>
          </p:blipFill>
          <p:spPr>
            <a:xfrm>
              <a:off x="1352600" y="5398793"/>
              <a:ext cx="3968168" cy="24974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71"/>
            <a:stretch/>
          </p:blipFill>
          <p:spPr>
            <a:xfrm>
              <a:off x="1352600" y="6163112"/>
              <a:ext cx="3968168" cy="24974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60B79C-E768-4F00-AA96-B458584CA993}"/>
              </a:ext>
            </a:extLst>
          </p:cNvPr>
          <p:cNvSpPr txBox="1"/>
          <p:nvPr/>
        </p:nvSpPr>
        <p:spPr>
          <a:xfrm>
            <a:off x="4772661" y="397598"/>
            <a:ext cx="2096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95000"/>
                    <a:alpha val="80000"/>
                  </a:scheme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INDEX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9ED4A-4F44-402A-B78E-3B41F3A6244A}"/>
              </a:ext>
            </a:extLst>
          </p:cNvPr>
          <p:cNvSpPr txBox="1"/>
          <p:nvPr/>
        </p:nvSpPr>
        <p:spPr>
          <a:xfrm>
            <a:off x="2570232" y="2099838"/>
            <a:ext cx="3190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Description (DEMO)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54AC55-02CD-4A06-A6ED-C50E31F87381}"/>
              </a:ext>
            </a:extLst>
          </p:cNvPr>
          <p:cNvSpPr txBox="1"/>
          <p:nvPr/>
        </p:nvSpPr>
        <p:spPr>
          <a:xfrm>
            <a:off x="2591357" y="1340768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Title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BBCD6C-1440-4334-8FEC-2D6060F1DBDC}"/>
              </a:ext>
            </a:extLst>
          </p:cNvPr>
          <p:cNvSpPr txBox="1"/>
          <p:nvPr/>
        </p:nvSpPr>
        <p:spPr>
          <a:xfrm>
            <a:off x="2570232" y="3745356"/>
            <a:ext cx="205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Key Feature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467F9D-4E62-4CB1-8CAF-FD7B22D4C704}"/>
              </a:ext>
            </a:extLst>
          </p:cNvPr>
          <p:cNvSpPr txBox="1"/>
          <p:nvPr/>
        </p:nvSpPr>
        <p:spPr>
          <a:xfrm>
            <a:off x="2549107" y="4574784"/>
            <a:ext cx="3657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Implementation Details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3EA633-78C6-49C8-A961-E8028E82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71"/>
          <a:stretch/>
        </p:blipFill>
        <p:spPr>
          <a:xfrm>
            <a:off x="1636835" y="5907750"/>
            <a:ext cx="8951148" cy="257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963E8F5-75C4-4488-AD96-7A88A810A773}"/>
              </a:ext>
            </a:extLst>
          </p:cNvPr>
          <p:cNvSpPr txBox="1"/>
          <p:nvPr/>
        </p:nvSpPr>
        <p:spPr>
          <a:xfrm>
            <a:off x="1775519" y="5229200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06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8394F-FCFC-4B76-A260-653D7DC2FA95}"/>
              </a:ext>
            </a:extLst>
          </p:cNvPr>
          <p:cNvSpPr txBox="1"/>
          <p:nvPr/>
        </p:nvSpPr>
        <p:spPr>
          <a:xfrm>
            <a:off x="2570232" y="5308200"/>
            <a:ext cx="282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Expected Effects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ACE36-AAD6-481D-9D7C-BF838B2B23BE}"/>
              </a:ext>
            </a:extLst>
          </p:cNvPr>
          <p:cNvSpPr txBox="1"/>
          <p:nvPr/>
        </p:nvSpPr>
        <p:spPr>
          <a:xfrm>
            <a:off x="2591357" y="2919803"/>
            <a:ext cx="150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Modeling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3B6EAE-4188-4395-B712-09F35D958562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DAC3AF-4477-414B-91E8-1B2DC4C468B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05B8346-AB70-4E4D-B254-77093207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A81C7DD-795D-4778-ADCC-0855A433D9C0}"/>
              </a:ext>
            </a:extLst>
          </p:cNvPr>
          <p:cNvSpPr txBox="1"/>
          <p:nvPr/>
        </p:nvSpPr>
        <p:spPr>
          <a:xfrm>
            <a:off x="1793850" y="5955079"/>
            <a:ext cx="1018081" cy="77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31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07</a:t>
            </a:r>
            <a:endParaRPr lang="ko-KR" altLang="en-US" sz="4431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88DC5A-BB8C-48FF-BDEF-3D2A33686BF4}"/>
              </a:ext>
            </a:extLst>
          </p:cNvPr>
          <p:cNvSpPr txBox="1"/>
          <p:nvPr/>
        </p:nvSpPr>
        <p:spPr>
          <a:xfrm>
            <a:off x="2570232" y="6064751"/>
            <a:ext cx="470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Information &amp; Duties Division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99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7"/>
            <a:ext cx="264419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&lt;Theory page&gt;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3717A3E-3946-463A-BA48-4759EFB66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4" y="2421216"/>
            <a:ext cx="2440460" cy="3429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30ABE-2E7C-4D19-A112-A88E43004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608" y="1707911"/>
            <a:ext cx="3676296" cy="4855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D21519-34D5-45FB-8A6E-FCCD100FBDB0}"/>
              </a:ext>
            </a:extLst>
          </p:cNvPr>
          <p:cNvSpPr txBox="1"/>
          <p:nvPr/>
        </p:nvSpPr>
        <p:spPr>
          <a:xfrm>
            <a:off x="1055440" y="5887983"/>
            <a:ext cx="24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b="1" dirty="0"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A324D94-53B5-4B6E-A423-B3FF3B87C472}"/>
              </a:ext>
            </a:extLst>
          </p:cNvPr>
          <p:cNvSpPr/>
          <p:nvPr/>
        </p:nvSpPr>
        <p:spPr>
          <a:xfrm>
            <a:off x="2688639" y="2943902"/>
            <a:ext cx="1015479" cy="185236"/>
          </a:xfrm>
          <a:prstGeom prst="frame">
            <a:avLst>
              <a:gd name="adj1" fmla="val 1537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95AF3-2542-4D27-A2CE-D98D01730076}"/>
              </a:ext>
            </a:extLst>
          </p:cNvPr>
          <p:cNvSpPr txBox="1"/>
          <p:nvPr/>
        </p:nvSpPr>
        <p:spPr>
          <a:xfrm>
            <a:off x="3773852" y="285185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Click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8FDA868-33F6-48DD-A0BA-9AA813FC933A}"/>
              </a:ext>
            </a:extLst>
          </p:cNvPr>
          <p:cNvSpPr/>
          <p:nvPr/>
        </p:nvSpPr>
        <p:spPr>
          <a:xfrm rot="20717064">
            <a:off x="5210386" y="2599064"/>
            <a:ext cx="1428015" cy="2149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4EADFA-20D6-490B-9BE8-D35478D09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369" y="2394144"/>
            <a:ext cx="4550098" cy="29833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C93AE9-B8A9-412D-B588-5662D32D1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246" y="476672"/>
            <a:ext cx="3983656" cy="298774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9F6380-44BF-4692-922F-34C1501CC506}"/>
              </a:ext>
            </a:extLst>
          </p:cNvPr>
          <p:cNvGrpSpPr/>
          <p:nvPr/>
        </p:nvGrpSpPr>
        <p:grpSpPr>
          <a:xfrm>
            <a:off x="6620929" y="5479115"/>
            <a:ext cx="5384679" cy="954107"/>
            <a:chOff x="1064761" y="2586875"/>
            <a:chExt cx="22203133" cy="77521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B85497A-B5F7-4A5F-86A6-2E9769468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61" y="2757308"/>
              <a:ext cx="2853163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54F138-14B2-47F2-B51A-CF471AEC5E0F}"/>
                </a:ext>
              </a:extLst>
            </p:cNvPr>
            <p:cNvSpPr txBox="1"/>
            <p:nvPr/>
          </p:nvSpPr>
          <p:spPr>
            <a:xfrm>
              <a:off x="4506064" y="2586875"/>
              <a:ext cx="18761830" cy="77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Each subtitle has separate id, so move easily.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62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19336" y="877910"/>
            <a:ext cx="264419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&lt;Theory page&gt;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B4C6EB-72BC-4E03-8F16-982C05C93C20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43A659-F231-4217-ACC9-9638C51030D0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39A856-8A9B-42C4-9776-0210D34B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9F6380-44BF-4692-922F-34C1501CC506}"/>
              </a:ext>
            </a:extLst>
          </p:cNvPr>
          <p:cNvGrpSpPr/>
          <p:nvPr/>
        </p:nvGrpSpPr>
        <p:grpSpPr>
          <a:xfrm>
            <a:off x="1106648" y="5780590"/>
            <a:ext cx="10456992" cy="830997"/>
            <a:chOff x="1064761" y="2676955"/>
            <a:chExt cx="43118259" cy="675185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B85497A-B5F7-4A5F-86A6-2E9769468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761" y="2757308"/>
              <a:ext cx="2853163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54F138-14B2-47F2-B51A-CF471AEC5E0F}"/>
                </a:ext>
              </a:extLst>
            </p:cNvPr>
            <p:cNvSpPr txBox="1"/>
            <p:nvPr/>
          </p:nvSpPr>
          <p:spPr>
            <a:xfrm>
              <a:off x="4300950" y="2676955"/>
              <a:ext cx="39882070" cy="67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All theories about C, HTML, JavaScript, and Java are organized to help learn effectively.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8787BC5-00DD-43B3-89C8-BB5C9F0BA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7" y="1732902"/>
            <a:ext cx="3681051" cy="3768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C3627-EF3E-44EE-8E64-A14D5CB62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55" y="2328615"/>
            <a:ext cx="2819215" cy="33896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FFD4E8-42DB-450E-9B82-43645BBBD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363" y="1727061"/>
            <a:ext cx="3366530" cy="38396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7564E1-6359-4ED6-94F2-AE95A4543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725" y="2780746"/>
            <a:ext cx="2337612" cy="28666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260D5E-9728-4700-9B47-A98E6974E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0033" y="1727061"/>
            <a:ext cx="3297847" cy="39203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8B4493-1D43-4FAC-87FF-AF98392BE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5136" y="2328615"/>
            <a:ext cx="1702334" cy="33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43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2184920" y="1006440"/>
            <a:ext cx="6192677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&lt;Quiz&gt;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EDF751-E4EB-4E28-A581-BD65E5350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086" y="1200921"/>
            <a:ext cx="4727946" cy="50851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05AA6A-7733-4606-93AD-19B2F67B4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072" y="1200921"/>
            <a:ext cx="4821375" cy="4395390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61712FC2-A3F8-4B40-B879-284415BD8F67}"/>
              </a:ext>
            </a:extLst>
          </p:cNvPr>
          <p:cNvSpPr/>
          <p:nvPr/>
        </p:nvSpPr>
        <p:spPr>
          <a:xfrm>
            <a:off x="1678271" y="1965169"/>
            <a:ext cx="4439914" cy="2927661"/>
          </a:xfrm>
          <a:prstGeom prst="frame">
            <a:avLst>
              <a:gd name="adj1" fmla="val 18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10C3F48-B8C0-40AD-A5E7-0907DBF60B5F}"/>
              </a:ext>
            </a:extLst>
          </p:cNvPr>
          <p:cNvSpPr/>
          <p:nvPr/>
        </p:nvSpPr>
        <p:spPr>
          <a:xfrm>
            <a:off x="6666886" y="1965169"/>
            <a:ext cx="3965618" cy="2255919"/>
          </a:xfrm>
          <a:prstGeom prst="frame">
            <a:avLst>
              <a:gd name="adj1" fmla="val 182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D22C3712-78B2-482D-8CD3-61A2CF06970A}"/>
              </a:ext>
            </a:extLst>
          </p:cNvPr>
          <p:cNvSpPr/>
          <p:nvPr/>
        </p:nvSpPr>
        <p:spPr>
          <a:xfrm>
            <a:off x="1746209" y="5445224"/>
            <a:ext cx="720080" cy="361231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395B79A6-2BB2-4FA9-9D01-8D7ADDFB7D28}"/>
              </a:ext>
            </a:extLst>
          </p:cNvPr>
          <p:cNvSpPr/>
          <p:nvPr/>
        </p:nvSpPr>
        <p:spPr>
          <a:xfrm>
            <a:off x="1703512" y="5847715"/>
            <a:ext cx="4536504" cy="409569"/>
          </a:xfrm>
          <a:prstGeom prst="frame">
            <a:avLst>
              <a:gd name="adj1" fmla="val 741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762EC4-BEB1-41CE-9932-BFBD4F956532}"/>
              </a:ext>
            </a:extLst>
          </p:cNvPr>
          <p:cNvSpPr txBox="1"/>
          <p:nvPr/>
        </p:nvSpPr>
        <p:spPr>
          <a:xfrm>
            <a:off x="3898228" y="4437112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Multiple choice quiz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07171-DCE0-404D-B59C-936917B274DC}"/>
              </a:ext>
            </a:extLst>
          </p:cNvPr>
          <p:cNvSpPr txBox="1"/>
          <p:nvPr/>
        </p:nvSpPr>
        <p:spPr>
          <a:xfrm>
            <a:off x="8545651" y="3851756"/>
            <a:ext cx="20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Short answer quiz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0711E-28E7-4C0C-8FA5-44B8843C76DF}"/>
              </a:ext>
            </a:extLst>
          </p:cNvPr>
          <p:cNvSpPr txBox="1"/>
          <p:nvPr/>
        </p:nvSpPr>
        <p:spPr>
          <a:xfrm>
            <a:off x="2466289" y="5435539"/>
            <a:ext cx="8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Button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B65D8-76B5-4567-88F6-B7351FBFAFAA}"/>
              </a:ext>
            </a:extLst>
          </p:cNvPr>
          <p:cNvSpPr txBox="1"/>
          <p:nvPr/>
        </p:nvSpPr>
        <p:spPr>
          <a:xfrm>
            <a:off x="6240016" y="5916729"/>
            <a:ext cx="154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Full quiz </a:t>
            </a:r>
            <a:r>
              <a:rPr lang="en-US" altLang="ko-KR" dirty="0" err="1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indez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2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172772" y="936752"/>
            <a:ext cx="6192677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&lt;Quiz – multiple choice question&gt;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B30E063-A3AD-477C-BC42-42CF863F7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145" y="2299450"/>
            <a:ext cx="4638276" cy="32682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D2F4CA-73D9-45B9-900D-B0538EF12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62" y="1945836"/>
            <a:ext cx="4446766" cy="436094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B3135F7-F64C-4AA6-88BC-24A46155719A}"/>
              </a:ext>
            </a:extLst>
          </p:cNvPr>
          <p:cNvGrpSpPr/>
          <p:nvPr/>
        </p:nvGrpSpPr>
        <p:grpSpPr>
          <a:xfrm>
            <a:off x="4965614" y="3777044"/>
            <a:ext cx="887474" cy="698525"/>
            <a:chOff x="5514608" y="3377168"/>
            <a:chExt cx="1579416" cy="787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E169CA-0DF3-40AB-B3F5-BAB5FBC42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4608" y="3581064"/>
              <a:ext cx="1378533" cy="43482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E8D40A-BCFE-41D6-8505-2C37CA7E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034736" y="3377168"/>
              <a:ext cx="1059288" cy="787900"/>
            </a:xfrm>
            <a:prstGeom prst="rect">
              <a:avLst/>
            </a:prstGeom>
          </p:spPr>
        </p:pic>
      </p:grpSp>
      <p:sp>
        <p:nvSpPr>
          <p:cNvPr id="15" name="액자 14">
            <a:extLst>
              <a:ext uri="{FF2B5EF4-FFF2-40B4-BE49-F238E27FC236}">
                <a16:creationId xmlns:a16="http://schemas.microsoft.com/office/drawing/2014/main" id="{FDF7CBC1-1C20-4230-8E16-623820FAFCB6}"/>
              </a:ext>
            </a:extLst>
          </p:cNvPr>
          <p:cNvSpPr/>
          <p:nvPr/>
        </p:nvSpPr>
        <p:spPr>
          <a:xfrm>
            <a:off x="6362153" y="3663796"/>
            <a:ext cx="1224136" cy="361231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701DED-EA70-4B68-B79B-9962C3A06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7609" y="1534554"/>
            <a:ext cx="1714500" cy="561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272CCF-6AC8-429D-A2AB-9118A81B58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9817" y="1534554"/>
            <a:ext cx="1897991" cy="56197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214E62E-75DF-4FAF-8C93-3351B31B8AD0}"/>
              </a:ext>
            </a:extLst>
          </p:cNvPr>
          <p:cNvSpPr/>
          <p:nvPr/>
        </p:nvSpPr>
        <p:spPr>
          <a:xfrm rot="16508127">
            <a:off x="6713155" y="2797761"/>
            <a:ext cx="1141942" cy="2149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ACC2-283E-4D0D-9FCC-982BA9CC6C5B}"/>
              </a:ext>
            </a:extLst>
          </p:cNvPr>
          <p:cNvSpPr txBox="1"/>
          <p:nvPr/>
        </p:nvSpPr>
        <p:spPr>
          <a:xfrm>
            <a:off x="6010745" y="1132976"/>
            <a:ext cx="14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Right answer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426F6-2D44-4009-9AB6-0F8CB0297697}"/>
              </a:ext>
            </a:extLst>
          </p:cNvPr>
          <p:cNvSpPr txBox="1"/>
          <p:nvPr/>
        </p:nvSpPr>
        <p:spPr>
          <a:xfrm>
            <a:off x="7841825" y="1132976"/>
            <a:ext cx="161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>
                    <a:alpha val="85000"/>
                  </a:srgbClr>
                </a:solidFill>
                <a:latin typeface="배달의민족 주아" pitchFamily="18" charset="-127"/>
                <a:ea typeface="배달의민족 주아" pitchFamily="18" charset="-127"/>
              </a:rPr>
              <a:t>Wrong answer</a:t>
            </a:r>
            <a:endParaRPr lang="ko-KR" altLang="en-US" dirty="0">
              <a:solidFill>
                <a:srgbClr val="C00000">
                  <a:alpha val="85000"/>
                </a:srgb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1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7"/>
            <a:ext cx="610057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&lt;Quiz – short answer question&gt;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DA41A81-3C87-418C-844E-E5410F3AF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481" y="2612105"/>
            <a:ext cx="5753844" cy="32396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754E24-C5AA-4D13-AA9B-555B3DC8B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01" y="1826477"/>
            <a:ext cx="4429555" cy="4552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AE4108-0CEF-4F1B-A6A4-4C767AA4CAE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234" y="3797088"/>
            <a:ext cx="1378533" cy="4348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0FAE91-451A-455C-8C0C-32996547F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02">
            <a:off x="5242362" y="3593192"/>
            <a:ext cx="1059288" cy="787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3D9DC1-D13B-4893-90E2-2B8D74C32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3952" y="1553640"/>
            <a:ext cx="3053071" cy="9119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34C775-58C0-4BA2-A19F-D31C5BBD0D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5124" y="1558645"/>
            <a:ext cx="3103375" cy="911957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268A3ABF-2D21-4CCE-A270-084DC6977B13}"/>
              </a:ext>
            </a:extLst>
          </p:cNvPr>
          <p:cNvSpPr/>
          <p:nvPr/>
        </p:nvSpPr>
        <p:spPr>
          <a:xfrm>
            <a:off x="7705220" y="3507865"/>
            <a:ext cx="1129904" cy="353183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73CF923-6439-4E5C-9B2D-10D7B22F4FEE}"/>
              </a:ext>
            </a:extLst>
          </p:cNvPr>
          <p:cNvSpPr/>
          <p:nvPr/>
        </p:nvSpPr>
        <p:spPr>
          <a:xfrm rot="16508127">
            <a:off x="8116697" y="2830960"/>
            <a:ext cx="819424" cy="2149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4965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7"/>
            <a:ext cx="4372386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&lt;Quiz – index&gt;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CB78B9C-D93F-4FF5-A7E6-728F3076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0" y="2420888"/>
            <a:ext cx="5753844" cy="3239611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8DBC2B6B-691F-4148-AC49-4261383F19D0}"/>
              </a:ext>
            </a:extLst>
          </p:cNvPr>
          <p:cNvSpPr/>
          <p:nvPr/>
        </p:nvSpPr>
        <p:spPr>
          <a:xfrm>
            <a:off x="479376" y="4653136"/>
            <a:ext cx="1152128" cy="360040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523C70FA-4F0E-448C-8281-8BCC50854BE5}"/>
              </a:ext>
            </a:extLst>
          </p:cNvPr>
          <p:cNvSpPr/>
          <p:nvPr/>
        </p:nvSpPr>
        <p:spPr>
          <a:xfrm>
            <a:off x="479376" y="5156817"/>
            <a:ext cx="5472608" cy="360040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6422AB-B4AF-4518-897D-75F74D78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245" y="623709"/>
            <a:ext cx="4697942" cy="373839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308D47-D0CF-4D77-B13A-E7749E540F66}"/>
              </a:ext>
            </a:extLst>
          </p:cNvPr>
          <p:cNvGrpSpPr/>
          <p:nvPr/>
        </p:nvGrpSpPr>
        <p:grpSpPr>
          <a:xfrm rot="8754526">
            <a:off x="5397015" y="1338951"/>
            <a:ext cx="1579416" cy="787900"/>
            <a:chOff x="5878734" y="3399953"/>
            <a:chExt cx="1579416" cy="7879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BF490CC-734B-42F8-9A99-60610EF79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734" y="3603849"/>
              <a:ext cx="1378533" cy="4348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7445D1-8408-4CC8-AF25-D54F61F8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398862" y="3399953"/>
              <a:ext cx="1059288" cy="7879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C0CAAE-028C-4831-81B4-D9CCAC46A8D1}"/>
              </a:ext>
            </a:extLst>
          </p:cNvPr>
          <p:cNvGrpSpPr/>
          <p:nvPr/>
        </p:nvGrpSpPr>
        <p:grpSpPr>
          <a:xfrm>
            <a:off x="7104112" y="4594988"/>
            <a:ext cx="4010650" cy="741849"/>
            <a:chOff x="-28804" y="2831411"/>
            <a:chExt cx="44241723" cy="63023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C587C11-2E4F-4C0A-A35A-C9D68EB82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04" y="2880155"/>
              <a:ext cx="3647486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66688-24A1-4EAE-A67A-2D2E4AD083FA}"/>
                </a:ext>
              </a:extLst>
            </p:cNvPr>
            <p:cNvSpPr txBox="1"/>
            <p:nvPr/>
          </p:nvSpPr>
          <p:spPr>
            <a:xfrm>
              <a:off x="4330849" y="2831411"/>
              <a:ext cx="39882070" cy="37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Can move to right before or after quiz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725456-9A79-4378-9736-D4914C71D599}"/>
              </a:ext>
            </a:extLst>
          </p:cNvPr>
          <p:cNvGrpSpPr/>
          <p:nvPr/>
        </p:nvGrpSpPr>
        <p:grpSpPr>
          <a:xfrm>
            <a:off x="7032104" y="5611835"/>
            <a:ext cx="4750648" cy="830997"/>
            <a:chOff x="-28804" y="2831411"/>
            <a:chExt cx="52404686" cy="705965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FEC85FC-3021-4200-A1DC-F702450F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04" y="2880155"/>
              <a:ext cx="3647486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CD1036-106A-4B5D-A524-A9667A4A9C01}"/>
                </a:ext>
              </a:extLst>
            </p:cNvPr>
            <p:cNvSpPr txBox="1"/>
            <p:nvPr/>
          </p:nvSpPr>
          <p:spPr>
            <a:xfrm>
              <a:off x="4330848" y="2831411"/>
              <a:ext cx="48045034" cy="70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Also can move to all questions without caring 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41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7"/>
            <a:ext cx="4516402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&lt;Quiz – feedback&gt;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883B366-FAE7-4DC9-9F3D-7978B772C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0" y="2420888"/>
            <a:ext cx="5753844" cy="323961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AD0BA4E4-9A92-4762-BA4F-5FDE2A3BDCDE}"/>
              </a:ext>
            </a:extLst>
          </p:cNvPr>
          <p:cNvSpPr/>
          <p:nvPr/>
        </p:nvSpPr>
        <p:spPr>
          <a:xfrm>
            <a:off x="2639616" y="3284984"/>
            <a:ext cx="1008112" cy="432048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C5F06-AED5-4C5C-B942-976F9635B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152" y="988293"/>
            <a:ext cx="4648200" cy="10191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4FEB18-4CB9-453C-9E95-08F4A0E55526}"/>
              </a:ext>
            </a:extLst>
          </p:cNvPr>
          <p:cNvGrpSpPr/>
          <p:nvPr/>
        </p:nvGrpSpPr>
        <p:grpSpPr>
          <a:xfrm rot="8754526">
            <a:off x="3356412" y="1776994"/>
            <a:ext cx="870663" cy="512169"/>
            <a:chOff x="5878734" y="3399953"/>
            <a:chExt cx="1579416" cy="7879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F695AC-5E14-4696-9A71-6F48283E0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734" y="3603849"/>
              <a:ext cx="1378533" cy="4348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C32496-BD44-41A7-B0F1-516417FA2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398862" y="3399953"/>
              <a:ext cx="1059288" cy="7879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95570B-6B15-4E8F-9D2B-873F51123FF7}"/>
              </a:ext>
            </a:extLst>
          </p:cNvPr>
          <p:cNvGrpSpPr/>
          <p:nvPr/>
        </p:nvGrpSpPr>
        <p:grpSpPr>
          <a:xfrm>
            <a:off x="6408602" y="5434820"/>
            <a:ext cx="5277830" cy="1200329"/>
            <a:chOff x="-1752992" y="2880155"/>
            <a:chExt cx="58220063" cy="101972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434D8A5-A4D7-4290-BF65-9396866C5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2992" y="3099275"/>
              <a:ext cx="3647486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6C5982-F0A2-40C8-9B3B-5BB3F420EE28}"/>
                </a:ext>
              </a:extLst>
            </p:cNvPr>
            <p:cNvSpPr txBox="1"/>
            <p:nvPr/>
          </p:nvSpPr>
          <p:spPr>
            <a:xfrm>
              <a:off x="3012956" y="2880155"/>
              <a:ext cx="53454115" cy="101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Each problem has a feedback button to talk about improvements and mistakes.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60ED590-1636-41D1-84BF-7AFE61DE04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865"/>
          <a:stretch/>
        </p:blipFill>
        <p:spPr>
          <a:xfrm>
            <a:off x="6817125" y="2255591"/>
            <a:ext cx="4180454" cy="3015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62C7F16-5F5B-4814-A2E2-2D1847E7AB3F}"/>
              </a:ext>
            </a:extLst>
          </p:cNvPr>
          <p:cNvSpPr/>
          <p:nvPr/>
        </p:nvSpPr>
        <p:spPr>
          <a:xfrm rot="152010">
            <a:off x="4444918" y="3451299"/>
            <a:ext cx="2586100" cy="28803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35824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-124169" y="1124744"/>
            <a:ext cx="8044794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&lt;More – 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github</a:t>
            </a:r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, 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github</a:t>
            </a:r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 desktop, 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baekjoon</a:t>
            </a:r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9F45CBE-235E-4188-95CB-37F7380636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18"/>
          <a:stretch/>
        </p:blipFill>
        <p:spPr>
          <a:xfrm>
            <a:off x="5159896" y="1989986"/>
            <a:ext cx="3612994" cy="30303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7D8F1-7D32-421C-9360-22CB75B6EF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925"/>
          <a:stretch/>
        </p:blipFill>
        <p:spPr>
          <a:xfrm>
            <a:off x="6384032" y="2408795"/>
            <a:ext cx="3996345" cy="3317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BEBF02-0576-456E-954F-A96FBC84AA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912"/>
          <a:stretch/>
        </p:blipFill>
        <p:spPr>
          <a:xfrm>
            <a:off x="8184232" y="3134174"/>
            <a:ext cx="3511598" cy="29487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A3984E-27A9-44B0-807A-9A194F346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205" y="3668526"/>
            <a:ext cx="3996346" cy="2474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E21C18-113A-497C-A619-1FF5A003B1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3" y="2429448"/>
            <a:ext cx="2105025" cy="18288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3B3E2E-99B5-414E-974F-034D3919DA38}"/>
              </a:ext>
            </a:extLst>
          </p:cNvPr>
          <p:cNvGrpSpPr/>
          <p:nvPr/>
        </p:nvGrpSpPr>
        <p:grpSpPr>
          <a:xfrm>
            <a:off x="2903469" y="2496541"/>
            <a:ext cx="2025158" cy="949991"/>
            <a:chOff x="5878734" y="3399953"/>
            <a:chExt cx="1579416" cy="7879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7E42E3-E06D-436A-A147-FD26DEC9B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734" y="3603849"/>
              <a:ext cx="1378533" cy="43482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077FC59-4AA5-4C35-BAF3-68F6AFD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398862" y="3399953"/>
              <a:ext cx="1059288" cy="78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86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8"/>
            <a:ext cx="6172586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&lt;Developer – information&gt;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CDD18CD-CA4D-4116-A201-EBD31ECD0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1823668"/>
            <a:ext cx="3673261" cy="4622811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F7D7A8AE-72BA-4949-857F-5EBD0C0C969C}"/>
              </a:ext>
            </a:extLst>
          </p:cNvPr>
          <p:cNvSpPr/>
          <p:nvPr/>
        </p:nvSpPr>
        <p:spPr>
          <a:xfrm>
            <a:off x="3071664" y="4365104"/>
            <a:ext cx="1080120" cy="288032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C754AFC-2F49-4161-8C13-C711A8D7C763}"/>
              </a:ext>
            </a:extLst>
          </p:cNvPr>
          <p:cNvSpPr/>
          <p:nvPr/>
        </p:nvSpPr>
        <p:spPr>
          <a:xfrm>
            <a:off x="1127448" y="4365104"/>
            <a:ext cx="1080120" cy="288032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1CD0999-310C-4465-AE4F-AA951F9D00C3}"/>
              </a:ext>
            </a:extLst>
          </p:cNvPr>
          <p:cNvSpPr/>
          <p:nvPr/>
        </p:nvSpPr>
        <p:spPr>
          <a:xfrm>
            <a:off x="1127448" y="6093296"/>
            <a:ext cx="1152128" cy="288032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43386D5-7492-4E4C-8D75-075E18883847}"/>
              </a:ext>
            </a:extLst>
          </p:cNvPr>
          <p:cNvSpPr/>
          <p:nvPr/>
        </p:nvSpPr>
        <p:spPr>
          <a:xfrm>
            <a:off x="3072482" y="6102994"/>
            <a:ext cx="1151309" cy="288032"/>
          </a:xfrm>
          <a:prstGeom prst="frame">
            <a:avLst>
              <a:gd name="adj1" fmla="val 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8FCDD5-2BE2-4F22-9F7E-A77C287EE1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12"/>
          <a:stretch/>
        </p:blipFill>
        <p:spPr>
          <a:xfrm>
            <a:off x="6600056" y="1196752"/>
            <a:ext cx="4322213" cy="416398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D72155-B15D-44E7-BB7D-4C4DD6171621}"/>
              </a:ext>
            </a:extLst>
          </p:cNvPr>
          <p:cNvGrpSpPr/>
          <p:nvPr/>
        </p:nvGrpSpPr>
        <p:grpSpPr>
          <a:xfrm>
            <a:off x="4678933" y="3789040"/>
            <a:ext cx="1243867" cy="864096"/>
            <a:chOff x="5878734" y="3399953"/>
            <a:chExt cx="1579416" cy="7879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47333E-3F77-4E24-8697-1A80692B7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734" y="3603849"/>
              <a:ext cx="1378533" cy="4348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8AD1B37-4A2D-4DF7-97CA-2DFB25F6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2902">
              <a:off x="6398862" y="3399953"/>
              <a:ext cx="1059288" cy="7879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F44C85-66B4-40E3-99AD-FC8D48571736}"/>
              </a:ext>
            </a:extLst>
          </p:cNvPr>
          <p:cNvGrpSpPr/>
          <p:nvPr/>
        </p:nvGrpSpPr>
        <p:grpSpPr>
          <a:xfrm>
            <a:off x="5350634" y="5506593"/>
            <a:ext cx="6633196" cy="830997"/>
            <a:chOff x="-1752992" y="2880155"/>
            <a:chExt cx="58220063" cy="70596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942417B-36C7-4D37-8CD0-4069C825D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2992" y="2927682"/>
              <a:ext cx="3647489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562F7-3740-4EBE-BB2E-B5F85FDC8F25}"/>
                </a:ext>
              </a:extLst>
            </p:cNvPr>
            <p:cNvSpPr txBox="1"/>
            <p:nvPr/>
          </p:nvSpPr>
          <p:spPr>
            <a:xfrm>
              <a:off x="3012960" y="2880155"/>
              <a:ext cx="53454111" cy="70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Another development status of developers can be identified.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02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5090623" cy="817856"/>
            <a:chOff x="276494" y="460236"/>
            <a:chExt cx="4136130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4136130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05</a:t>
              </a:r>
              <a:r>
                <a:rPr lang="ko-KR" altLang="en-US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Implementation Details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139438" y="1034378"/>
            <a:ext cx="6172586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&lt;Developer –schedule&gt;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190F87-0FA6-4169-96B5-1DDE21F0EECD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0A593-3C69-496C-B619-B87445E08ED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5B84-BB32-4657-A72E-CF71D370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F44C85-66B4-40E3-99AD-FC8D48571736}"/>
              </a:ext>
            </a:extLst>
          </p:cNvPr>
          <p:cNvGrpSpPr/>
          <p:nvPr/>
        </p:nvGrpSpPr>
        <p:grpSpPr>
          <a:xfrm>
            <a:off x="6775168" y="2540178"/>
            <a:ext cx="4591686" cy="830997"/>
            <a:chOff x="-1752992" y="2880155"/>
            <a:chExt cx="58220063" cy="70596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942417B-36C7-4D37-8CD0-4069C825D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2992" y="2927682"/>
              <a:ext cx="3647489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562F7-3740-4EBE-BB2E-B5F85FDC8F25}"/>
                </a:ext>
              </a:extLst>
            </p:cNvPr>
            <p:cNvSpPr txBox="1"/>
            <p:nvPr/>
          </p:nvSpPr>
          <p:spPr>
            <a:xfrm>
              <a:off x="3012960" y="2880155"/>
              <a:ext cx="53454111" cy="70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Can see about the development schedule.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3C1F91C-3D4D-43A8-A995-A730588B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26" y="1866537"/>
            <a:ext cx="5295674" cy="464620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D484FC-C0DC-4ED5-AD4F-C6B0D9FF3AF9}"/>
              </a:ext>
            </a:extLst>
          </p:cNvPr>
          <p:cNvGrpSpPr/>
          <p:nvPr/>
        </p:nvGrpSpPr>
        <p:grpSpPr>
          <a:xfrm>
            <a:off x="6777480" y="3774139"/>
            <a:ext cx="4591686" cy="1569660"/>
            <a:chOff x="-1752992" y="2880155"/>
            <a:chExt cx="58220063" cy="133348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44F21545-0F62-4EAE-81D9-0BC0FC540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2992" y="2927682"/>
              <a:ext cx="3647489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0DCB62-7CA4-4DA4-B634-B50D2CFA3718}"/>
                </a:ext>
              </a:extLst>
            </p:cNvPr>
            <p:cNvSpPr txBox="1"/>
            <p:nvPr/>
          </p:nvSpPr>
          <p:spPr>
            <a:xfrm>
              <a:off x="3012960" y="2880155"/>
              <a:ext cx="53454111" cy="133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Furthermore, when feedback or updates are made later, users can check the version of the web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22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1447271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01  Title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5059B97-ECFF-41AE-9037-6B9D529CF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66" y="1484784"/>
            <a:ext cx="4824535" cy="34815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C9FDD3-A1AA-4F17-9666-AFBD52C1C3D8}"/>
              </a:ext>
            </a:extLst>
          </p:cNvPr>
          <p:cNvSpPr txBox="1"/>
          <p:nvPr/>
        </p:nvSpPr>
        <p:spPr>
          <a:xfrm>
            <a:off x="2750417" y="1988840"/>
            <a:ext cx="5964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You Quiz?</a:t>
            </a:r>
          </a:p>
          <a:p>
            <a:pPr algn="ctr"/>
            <a:r>
              <a:rPr lang="en-US" altLang="ko-KR" sz="6000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On the </a:t>
            </a:r>
            <a:r>
              <a:rPr lang="en-US" altLang="ko-KR" sz="6000" b="1" dirty="0" err="1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Gachon</a:t>
            </a:r>
            <a:endParaRPr lang="ko-KR" altLang="en-US" sz="6000" b="1" dirty="0">
              <a:solidFill>
                <a:srgbClr val="EAB27A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D326459-5D90-4EEF-82A1-D75625C6A8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7768" y="2204864"/>
            <a:ext cx="615938" cy="655934"/>
          </a:xfrm>
          <a:prstGeom prst="rect">
            <a:avLst/>
          </a:prstGeom>
        </p:spPr>
      </p:pic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7ECE8B82-43A8-4814-B146-8ECC42523455}"/>
              </a:ext>
            </a:extLst>
          </p:cNvPr>
          <p:cNvSpPr/>
          <p:nvPr/>
        </p:nvSpPr>
        <p:spPr>
          <a:xfrm>
            <a:off x="686398" y="5229200"/>
            <a:ext cx="10819203" cy="1343002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A7A1C1-3023-4605-B7C3-C771BA87F467}"/>
              </a:ext>
            </a:extLst>
          </p:cNvPr>
          <p:cNvGrpSpPr/>
          <p:nvPr/>
        </p:nvGrpSpPr>
        <p:grpSpPr>
          <a:xfrm>
            <a:off x="1248786" y="5278159"/>
            <a:ext cx="9446967" cy="630828"/>
            <a:chOff x="3368824" y="2564904"/>
            <a:chExt cx="7675655" cy="512548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00A7B07A-FBB5-44EB-A373-7D158EDEA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2564904"/>
              <a:ext cx="283676" cy="512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3390C2-51A1-47F2-A4D9-4DC2E13DDDEF}"/>
                </a:ext>
              </a:extLst>
            </p:cNvPr>
            <p:cNvSpPr txBox="1"/>
            <p:nvPr/>
          </p:nvSpPr>
          <p:spPr>
            <a:xfrm>
              <a:off x="3671425" y="2676581"/>
              <a:ext cx="7373054" cy="375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page for academic development of </a:t>
              </a:r>
              <a:r>
                <a:rPr lang="en-US" altLang="ko-KR" sz="2400" b="1" dirty="0" err="1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Gachon</a:t>
              </a:r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University students</a:t>
              </a:r>
              <a:endParaRPr lang="ko-KR" altLang="en-US" sz="2400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B68F285-0C92-4C52-B7BC-C4D287ABDAC5}"/>
              </a:ext>
            </a:extLst>
          </p:cNvPr>
          <p:cNvSpPr txBox="1"/>
          <p:nvPr/>
        </p:nvSpPr>
        <p:spPr>
          <a:xfrm>
            <a:off x="1005952" y="5981218"/>
            <a:ext cx="10209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study theory, review what you have learned through </a:t>
            </a:r>
            <a:r>
              <a:rPr lang="en-US" altLang="ko-KR" sz="2000" dirty="0" err="1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quizes</a:t>
            </a:r>
            <a:r>
              <a:rPr lang="en-US" altLang="ko-KR" sz="2000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and develop yourself further.</a:t>
            </a:r>
            <a:endParaRPr lang="ko-KR" altLang="en-US" sz="2000" dirty="0"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94CB74-764C-4E95-A4C4-62D7F54254C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77D32E-0A5A-4922-8C8C-FB08A7AE0579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EA45F4-69DD-40E0-98E3-73CBE8C3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3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901196" cy="817856"/>
            <a:chOff x="276494" y="460236"/>
            <a:chExt cx="3169721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3169721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06 Expected Effect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D3F63C-FFC5-42A6-A8C4-F96C91118DBF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B6D7CF-1D82-4B8A-8C32-862E17FABDDF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A78491-CF4E-4E27-B465-BB7AC845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F9367D-0054-47C0-A188-25135969CF0B}"/>
              </a:ext>
            </a:extLst>
          </p:cNvPr>
          <p:cNvSpPr txBox="1"/>
          <p:nvPr/>
        </p:nvSpPr>
        <p:spPr>
          <a:xfrm>
            <a:off x="445346" y="2438140"/>
            <a:ext cx="4650158" cy="259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23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You Quiz?</a:t>
            </a:r>
          </a:p>
          <a:p>
            <a:pPr algn="ctr"/>
            <a:r>
              <a:rPr lang="en-US" altLang="ko-KR" sz="8123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Yes!</a:t>
            </a:r>
            <a:endParaRPr lang="ko-KR" altLang="en-US" sz="8123" b="1" dirty="0">
              <a:solidFill>
                <a:srgbClr val="EAB27A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41E873-8DF8-47BB-92DD-0AEAF5362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8" y="2108253"/>
            <a:ext cx="4824535" cy="34815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4E622D-585F-4168-897A-32212725595F}"/>
              </a:ext>
            </a:extLst>
          </p:cNvPr>
          <p:cNvGrpSpPr/>
          <p:nvPr/>
        </p:nvGrpSpPr>
        <p:grpSpPr>
          <a:xfrm>
            <a:off x="5687614" y="2064811"/>
            <a:ext cx="6146228" cy="1200329"/>
            <a:chOff x="-4492058" y="2880155"/>
            <a:chExt cx="77930804" cy="101972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B118EFE-3F2C-4428-B192-99145CC78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92058" y="2927682"/>
              <a:ext cx="6386551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0A2AFE-E4CC-431C-8CC6-A37D0D7B2FE1}"/>
                </a:ext>
              </a:extLst>
            </p:cNvPr>
            <p:cNvSpPr txBox="1"/>
            <p:nvPr/>
          </p:nvSpPr>
          <p:spPr>
            <a:xfrm>
              <a:off x="3012960" y="2880155"/>
              <a:ext cx="70425786" cy="101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 online teaching situations, it can be a more efficient way of learning for students.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47B460-6542-4827-98CC-A206A31E91D5}"/>
              </a:ext>
            </a:extLst>
          </p:cNvPr>
          <p:cNvGrpSpPr/>
          <p:nvPr/>
        </p:nvGrpSpPr>
        <p:grpSpPr>
          <a:xfrm>
            <a:off x="5750023" y="3582979"/>
            <a:ext cx="6252648" cy="1200329"/>
            <a:chOff x="-4492058" y="2880155"/>
            <a:chExt cx="70882601" cy="101972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25A58A3-3D0F-4657-935C-59FF868BB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92058" y="2927682"/>
              <a:ext cx="6386551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783A7-C031-447A-8597-25504EF5E2D3}"/>
                </a:ext>
              </a:extLst>
            </p:cNvPr>
            <p:cNvSpPr txBox="1"/>
            <p:nvPr/>
          </p:nvSpPr>
          <p:spPr>
            <a:xfrm>
              <a:off x="3012948" y="2880155"/>
              <a:ext cx="63377595" cy="101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Test what you've learned right away, and I know which unit I'm lacking and I can reinforce it.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4CA8BB-7B86-4873-AFB7-A87F6BC22A0E}"/>
              </a:ext>
            </a:extLst>
          </p:cNvPr>
          <p:cNvGrpSpPr/>
          <p:nvPr/>
        </p:nvGrpSpPr>
        <p:grpSpPr>
          <a:xfrm>
            <a:off x="5787874" y="5030516"/>
            <a:ext cx="5958780" cy="1200329"/>
            <a:chOff x="-4492058" y="2880155"/>
            <a:chExt cx="75554066" cy="1019727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1EC4982-1D22-4337-85B5-B90705F04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92058" y="2927682"/>
              <a:ext cx="6386551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CFD9C0-7A22-4F0D-9557-BAEEC0CCF35B}"/>
                </a:ext>
              </a:extLst>
            </p:cNvPr>
            <p:cNvSpPr txBox="1"/>
            <p:nvPr/>
          </p:nvSpPr>
          <p:spPr>
            <a:xfrm>
              <a:off x="3012948" y="2880155"/>
              <a:ext cx="68049060" cy="101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The mobility of convenient external coding sites can broaden the field of study and create interest.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B2C9B5-90B7-4500-A529-EA2D0E14F856}"/>
              </a:ext>
            </a:extLst>
          </p:cNvPr>
          <p:cNvGrpSpPr/>
          <p:nvPr/>
        </p:nvGrpSpPr>
        <p:grpSpPr>
          <a:xfrm>
            <a:off x="5658394" y="733534"/>
            <a:ext cx="6146228" cy="1200329"/>
            <a:chOff x="-4492058" y="2880155"/>
            <a:chExt cx="77930804" cy="1019727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6929F4B-688F-43E9-A3F0-FFFCA702B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92058" y="2927682"/>
              <a:ext cx="6386551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41CA4D-5334-4142-89E7-0B14B6AA0051}"/>
                </a:ext>
              </a:extLst>
            </p:cNvPr>
            <p:cNvSpPr txBox="1"/>
            <p:nvPr/>
          </p:nvSpPr>
          <p:spPr>
            <a:xfrm>
              <a:off x="3012960" y="2880155"/>
              <a:ext cx="70425786" cy="101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Theory, practice, and additional study can be done at once, which can provide high efficiency.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87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70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46510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07 information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966680" y="1050046"/>
            <a:ext cx="10148082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Github</a:t>
            </a:r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&gt;</a:t>
            </a:r>
          </a:p>
          <a:p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-https://github.com/YISOEUN/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YouQuiz-OnTheGachon.git</a:t>
            </a:r>
            <a:endParaRPr lang="en-US" altLang="ko-KR" sz="3939" b="1" dirty="0">
              <a:solidFill>
                <a:srgbClr val="E8AD72">
                  <a:alpha val="90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D3F63C-FFC5-42A6-A8C4-F96C91118DBF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B6D7CF-1D82-4B8A-8C32-862E17FABDDF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A78491-CF4E-4E27-B465-BB7AC845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681FF0E-F55F-4B11-AFDB-D6DAE43C46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939" y="1051382"/>
            <a:ext cx="769761" cy="6004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E9EA89-5E33-4B41-88BE-203B8B8DC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7908" y="2376074"/>
            <a:ext cx="7105625" cy="4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3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70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46510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07 information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739261" y="943613"/>
            <a:ext cx="3417857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&lt;Develop </a:t>
            </a:r>
            <a:r>
              <a:rPr lang="en-US" altLang="ko-KR" sz="3939" b="1" dirty="0" err="1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Schecule</a:t>
            </a:r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296440-9AE1-45A4-89E8-F4E48D139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71"/>
          <a:stretch/>
        </p:blipFill>
        <p:spPr>
          <a:xfrm>
            <a:off x="623392" y="1652934"/>
            <a:ext cx="10945216" cy="2578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0F7661-006C-4992-BEEE-A1511147C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71"/>
          <a:stretch/>
        </p:blipFill>
        <p:spPr>
          <a:xfrm>
            <a:off x="645530" y="6412702"/>
            <a:ext cx="10945216" cy="257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06DFC4-64CF-4E9B-A715-13B4A5B99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t="-5500" r="22983" b="84910"/>
          <a:stretch/>
        </p:blipFill>
        <p:spPr>
          <a:xfrm rot="5400000">
            <a:off x="9199793" y="3891601"/>
            <a:ext cx="4759766" cy="2824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A28CB8-6C92-43AE-A8F8-79C711E2A9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t="-5500" r="22983" b="84910"/>
          <a:stretch/>
        </p:blipFill>
        <p:spPr>
          <a:xfrm rot="5400000">
            <a:off x="-1762589" y="3941187"/>
            <a:ext cx="4759766" cy="28243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831E40-88D2-4814-8C86-A95F29A3A16E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6BDF52-9C7F-4272-9CC1-D11B38D65DC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250055-6197-4E4A-A69F-0A6BB177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464580-16D3-45CB-B12B-D7945CF8D884}"/>
              </a:ext>
            </a:extLst>
          </p:cNvPr>
          <p:cNvSpPr/>
          <p:nvPr/>
        </p:nvSpPr>
        <p:spPr>
          <a:xfrm>
            <a:off x="764780" y="5250324"/>
            <a:ext cx="1508529" cy="2796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176E22-A933-4F81-897D-015D6309732B}"/>
              </a:ext>
            </a:extLst>
          </p:cNvPr>
          <p:cNvGrpSpPr/>
          <p:nvPr/>
        </p:nvGrpSpPr>
        <p:grpSpPr>
          <a:xfrm>
            <a:off x="739259" y="1781838"/>
            <a:ext cx="10743477" cy="4570480"/>
            <a:chOff x="739259" y="1781838"/>
            <a:chExt cx="10743477" cy="45704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C1F242F-32FD-4160-ADE6-A0C2023C3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t="18559" r="4888" b="4601"/>
            <a:stretch/>
          </p:blipFill>
          <p:spPr>
            <a:xfrm>
              <a:off x="753542" y="1781838"/>
              <a:ext cx="10729193" cy="307131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98DB03-6E99-4817-BFA9-3EA612523222}"/>
                </a:ext>
              </a:extLst>
            </p:cNvPr>
            <p:cNvGrpSpPr/>
            <p:nvPr/>
          </p:nvGrpSpPr>
          <p:grpSpPr>
            <a:xfrm>
              <a:off x="739259" y="5039174"/>
              <a:ext cx="10743477" cy="1313144"/>
              <a:chOff x="1943618" y="3831713"/>
              <a:chExt cx="8740646" cy="222301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B29F2C-5446-46A5-876D-93A44DF89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5" t="18516" r="4913" b="52170"/>
              <a:stretch/>
            </p:blipFill>
            <p:spPr>
              <a:xfrm>
                <a:off x="1943620" y="3831713"/>
                <a:ext cx="8740644" cy="2010317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0C65DD5-EFB5-4C8A-8952-04481438E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5" t="88733" r="4913" b="4362"/>
              <a:stretch/>
            </p:blipFill>
            <p:spPr>
              <a:xfrm>
                <a:off x="1943618" y="5581278"/>
                <a:ext cx="8740645" cy="47345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72786-8093-424A-8D01-A43A593FD9BB}"/>
                </a:ext>
              </a:extLst>
            </p:cNvPr>
            <p:cNvSpPr/>
            <p:nvPr/>
          </p:nvSpPr>
          <p:spPr>
            <a:xfrm>
              <a:off x="2279576" y="5260200"/>
              <a:ext cx="4608512" cy="27966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Preparing for the Final Presentation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4EA7EB1-A776-43CE-85F6-2C9D5DA943EC}"/>
                </a:ext>
              </a:extLst>
            </p:cNvPr>
            <p:cNvSpPr/>
            <p:nvPr/>
          </p:nvSpPr>
          <p:spPr>
            <a:xfrm>
              <a:off x="6888089" y="4382602"/>
              <a:ext cx="4572372" cy="2796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Making Question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BE8CFC4-DFAC-413A-9BE9-F8E8F298B0E0}"/>
                </a:ext>
              </a:extLst>
            </p:cNvPr>
            <p:cNvSpPr/>
            <p:nvPr/>
          </p:nvSpPr>
          <p:spPr>
            <a:xfrm>
              <a:off x="790381" y="4382602"/>
              <a:ext cx="6075433" cy="27966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8D43C7-B044-4FAD-A410-2D0BE3E1E8F4}"/>
                </a:ext>
              </a:extLst>
            </p:cNvPr>
            <p:cNvSpPr/>
            <p:nvPr/>
          </p:nvSpPr>
          <p:spPr>
            <a:xfrm>
              <a:off x="828583" y="2579840"/>
              <a:ext cx="6075433" cy="2796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chemeClr val="tx1"/>
                  </a:solidFill>
                </a:rPr>
                <a:t>materialization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115A89-F39B-4A13-AA47-713880A5A735}"/>
                </a:ext>
              </a:extLst>
            </p:cNvPr>
            <p:cNvSpPr/>
            <p:nvPr/>
          </p:nvSpPr>
          <p:spPr>
            <a:xfrm>
              <a:off x="9923661" y="2037296"/>
              <a:ext cx="1535198" cy="2796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13DA199-BE03-4C9A-9E8C-A7DB2156AC0E}"/>
                </a:ext>
              </a:extLst>
            </p:cNvPr>
            <p:cNvSpPr/>
            <p:nvPr/>
          </p:nvSpPr>
          <p:spPr>
            <a:xfrm>
              <a:off x="6865814" y="3831605"/>
              <a:ext cx="4593045" cy="2578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Additional contents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3176BD3-D6E4-4F2F-BEF4-01066DA44523}"/>
                </a:ext>
              </a:extLst>
            </p:cNvPr>
            <p:cNvSpPr/>
            <p:nvPr/>
          </p:nvSpPr>
          <p:spPr>
            <a:xfrm>
              <a:off x="6874714" y="2575149"/>
              <a:ext cx="4593045" cy="3076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BE99884-6B70-42FD-BDC7-2A214D4068DD}"/>
                </a:ext>
              </a:extLst>
            </p:cNvPr>
            <p:cNvSpPr/>
            <p:nvPr/>
          </p:nvSpPr>
          <p:spPr>
            <a:xfrm>
              <a:off x="790381" y="3163649"/>
              <a:ext cx="10692354" cy="3076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Layout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BAE8AB-E6F2-4431-8C2A-5908D140A520}"/>
                </a:ext>
              </a:extLst>
            </p:cNvPr>
            <p:cNvSpPr/>
            <p:nvPr/>
          </p:nvSpPr>
          <p:spPr>
            <a:xfrm>
              <a:off x="783485" y="3846283"/>
              <a:ext cx="6104603" cy="2796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B18C8-1E17-438B-974F-134AF65AB1D5}"/>
              </a:ext>
            </a:extLst>
          </p:cNvPr>
          <p:cNvSpPr/>
          <p:nvPr/>
        </p:nvSpPr>
        <p:spPr>
          <a:xfrm>
            <a:off x="814430" y="5229200"/>
            <a:ext cx="1458879" cy="2796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EF998A-AFE7-48F0-B39D-5E6BEB89E56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29" y="959238"/>
            <a:ext cx="769761" cy="6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70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46510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07 information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673073" y="980601"/>
            <a:ext cx="3540070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&lt;Member&gt;</a:t>
            </a:r>
          </a:p>
          <a:p>
            <a:endParaRPr lang="en-US" altLang="ko-KR" sz="3939" b="1" dirty="0">
              <a:solidFill>
                <a:srgbClr val="E8AD72">
                  <a:alpha val="90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475885-3CFA-421C-BE53-C9B4E6543B79}"/>
              </a:ext>
            </a:extLst>
          </p:cNvPr>
          <p:cNvSpPr/>
          <p:nvPr/>
        </p:nvSpPr>
        <p:spPr>
          <a:xfrm>
            <a:off x="905228" y="2043034"/>
            <a:ext cx="2240841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Kim </a:t>
            </a:r>
            <a:r>
              <a:rPr lang="en-US" altLang="ko-KR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jae</a:t>
            </a:r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-woo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kjw0420@gachon.ac.kr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FDCA1F-F783-492A-9DCB-4FA90AC260DA}"/>
              </a:ext>
            </a:extLst>
          </p:cNvPr>
          <p:cNvSpPr/>
          <p:nvPr/>
        </p:nvSpPr>
        <p:spPr>
          <a:xfrm>
            <a:off x="3637376" y="2043034"/>
            <a:ext cx="2240841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Park Ye-</a:t>
            </a:r>
            <a:r>
              <a:rPr lang="en-US" altLang="ko-KR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jin</a:t>
            </a: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dpwls228@naver.com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A1F823-C47F-475E-8556-41D038BE5AF6}"/>
              </a:ext>
            </a:extLst>
          </p:cNvPr>
          <p:cNvSpPr/>
          <p:nvPr/>
        </p:nvSpPr>
        <p:spPr>
          <a:xfrm>
            <a:off x="6389954" y="2011822"/>
            <a:ext cx="2240841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Lee So-</a:t>
            </a:r>
            <a:r>
              <a:rPr lang="en-US" altLang="ko-KR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Eun</a:t>
            </a: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soun0715@gmail.com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72C3E1-55F2-4A52-AA48-94C3E1675C1C}"/>
              </a:ext>
            </a:extLst>
          </p:cNvPr>
          <p:cNvSpPr/>
          <p:nvPr/>
        </p:nvSpPr>
        <p:spPr>
          <a:xfrm>
            <a:off x="9045931" y="2043820"/>
            <a:ext cx="2240841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Choi Dong-</a:t>
            </a:r>
            <a:r>
              <a:rPr lang="en-US" altLang="ko-KR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hyeon</a:t>
            </a: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qwe123rty2@naver.com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3B4C96-6617-48DA-995E-2F897BC2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1198239" y="1738326"/>
            <a:ext cx="1694859" cy="21382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5001F6-F742-41F7-A2EF-411ADC5E42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3923139" y="1738327"/>
            <a:ext cx="1694859" cy="2138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C1E0F5-A25E-4501-81AC-5C0A6561FE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6677710" y="1707116"/>
            <a:ext cx="1694859" cy="21382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FB0CB1-4003-4234-A6A3-8074AC59A8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9375073" y="1739115"/>
            <a:ext cx="1694859" cy="213822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8735C6F-E089-4519-A427-B0527EBA9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39" y="4725144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0E88265-A6B0-442F-A850-6F52B6D1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39" y="4725145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52429E2-A0B7-48D0-87B0-59BE6CA6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9" y="4725659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548A092-21B8-41A2-B473-83ED341F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21" y="4725659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A9B768D-20CC-465D-958B-10501936BB08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06A1C-E287-4539-8784-1AC3076AA19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36A12A8-F0BC-43AE-97CF-6579388C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1989283-13E6-415C-91CF-066F7F79CA4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95" y="1011283"/>
            <a:ext cx="769761" cy="6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70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46510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07 information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ABA7C3-EDDB-41CB-A29B-B741D3312368}"/>
              </a:ext>
            </a:extLst>
          </p:cNvPr>
          <p:cNvSpPr txBox="1"/>
          <p:nvPr/>
        </p:nvSpPr>
        <p:spPr>
          <a:xfrm>
            <a:off x="721419" y="1058258"/>
            <a:ext cx="3433586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39" b="1" dirty="0">
                <a:solidFill>
                  <a:srgbClr val="E8AD72">
                    <a:alpha val="90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&lt;Duty Division&gt;</a:t>
            </a:r>
          </a:p>
          <a:p>
            <a:endParaRPr lang="en-US" altLang="ko-KR" sz="3939" b="1" dirty="0">
              <a:solidFill>
                <a:srgbClr val="E8AD72">
                  <a:alpha val="90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475885-3CFA-421C-BE53-C9B4E6543B79}"/>
              </a:ext>
            </a:extLst>
          </p:cNvPr>
          <p:cNvSpPr/>
          <p:nvPr/>
        </p:nvSpPr>
        <p:spPr>
          <a:xfrm>
            <a:off x="777848" y="2043034"/>
            <a:ext cx="2368222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Kim </a:t>
            </a:r>
            <a:r>
              <a:rPr lang="en-US" altLang="ko-KR" sz="14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jae</a:t>
            </a:r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-woo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Making C questions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Layout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Navigator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 theory content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More section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FDCA1F-F783-492A-9DCB-4FA90AC260DA}"/>
              </a:ext>
            </a:extLst>
          </p:cNvPr>
          <p:cNvSpPr/>
          <p:nvPr/>
        </p:nvSpPr>
        <p:spPr>
          <a:xfrm>
            <a:off x="3509996" y="2043034"/>
            <a:ext cx="2368222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Park Ye-</a:t>
            </a:r>
            <a:r>
              <a:rPr lang="en-US" altLang="ko-KR" sz="14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jin</a:t>
            </a:r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Making HTML Question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Layout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section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page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theory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A1F823-C47F-475E-8556-41D038BE5AF6}"/>
              </a:ext>
            </a:extLst>
          </p:cNvPr>
          <p:cNvSpPr/>
          <p:nvPr/>
        </p:nvSpPr>
        <p:spPr>
          <a:xfrm>
            <a:off x="6262574" y="2011822"/>
            <a:ext cx="2368221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Lee So-</a:t>
            </a:r>
            <a:r>
              <a:rPr lang="en-US" altLang="ko-KR" sz="14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Eun</a:t>
            </a:r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Making Java Question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Layout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Making PPT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Developer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C, HTML theory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72C3E1-55F2-4A52-AA48-94C3E1675C1C}"/>
              </a:ext>
            </a:extLst>
          </p:cNvPr>
          <p:cNvSpPr/>
          <p:nvPr/>
        </p:nvSpPr>
        <p:spPr>
          <a:xfrm>
            <a:off x="8918551" y="2043820"/>
            <a:ext cx="2368222" cy="4063304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Choi Dong-</a:t>
            </a:r>
            <a:r>
              <a:rPr lang="en-US" altLang="ko-KR" sz="14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hyeon</a:t>
            </a:r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Making HTML questions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section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Layout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 theory content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3B4C96-6617-48DA-995E-2F897BC2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1359392" y="1733139"/>
            <a:ext cx="1215648" cy="153365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8735C6F-E089-4519-A427-B0527EBA9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39" y="3717032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0E88265-A6B0-442F-A850-6F52B6D1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39" y="3717033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52429E2-A0B7-48D0-87B0-59BE6CA6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09" y="3717547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548A092-21B8-41A2-B473-83ED341F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921" y="3717547"/>
            <a:ext cx="1694859" cy="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EDBF33-14E2-4658-B431-B38D2FAF80EF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8EDB8D-9E4D-4A8D-8C13-7A60DC605542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C140F44-B918-4C3F-A065-013F6CEE1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6492047-37C3-4616-95D2-BE98E3AB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4086283" y="1733138"/>
            <a:ext cx="1215648" cy="15336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9DE89D-9365-4489-BAD8-2BC4AC1025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6838861" y="1728342"/>
            <a:ext cx="1215648" cy="15336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1533C81-8789-4781-83CE-101D83BC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-1997" r="15454" b="16060"/>
          <a:stretch/>
        </p:blipFill>
        <p:spPr>
          <a:xfrm>
            <a:off x="9494838" y="1728342"/>
            <a:ext cx="1215648" cy="15336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219487-198B-438A-8F87-E38C254967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92" y="1047773"/>
            <a:ext cx="769761" cy="6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6483790"/>
            <a:ext cx="12192000" cy="401594"/>
            <a:chOff x="0" y="6540868"/>
            <a:chExt cx="9906000" cy="326295"/>
          </a:xfrm>
        </p:grpSpPr>
        <p:sp>
          <p:nvSpPr>
            <p:cNvPr id="3" name="직사각형 2"/>
            <p:cNvSpPr/>
            <p:nvPr/>
          </p:nvSpPr>
          <p:spPr>
            <a:xfrm>
              <a:off x="0" y="6687163"/>
              <a:ext cx="9906000" cy="180000"/>
            </a:xfrm>
            <a:prstGeom prst="rect">
              <a:avLst/>
            </a:prstGeom>
            <a:solidFill>
              <a:srgbClr val="826B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7689304" y="6551981"/>
              <a:ext cx="720000" cy="144016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393160" y="6551981"/>
              <a:ext cx="720000" cy="144016"/>
            </a:xfrm>
            <a:prstGeom prst="roundRect">
              <a:avLst/>
            </a:prstGeom>
            <a:solidFill>
              <a:srgbClr val="C46B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784648" y="6540868"/>
              <a:ext cx="720000" cy="144016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0530736" y="4950778"/>
            <a:ext cx="1480440" cy="1573206"/>
            <a:chOff x="8039129" y="4851584"/>
            <a:chExt cx="1451599" cy="159712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803" y="4944135"/>
              <a:ext cx="669925" cy="53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002" y="5589240"/>
              <a:ext cx="469353" cy="85946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29" y="4851584"/>
              <a:ext cx="780224" cy="5546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49" y="5397216"/>
              <a:ext cx="469353" cy="822892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909492" y="3578036"/>
            <a:ext cx="792111" cy="940544"/>
            <a:chOff x="1501018" y="1312829"/>
            <a:chExt cx="643590" cy="764192"/>
          </a:xfrm>
        </p:grpSpPr>
        <p:sp>
          <p:nvSpPr>
            <p:cNvPr id="14" name="직사각형 13"/>
            <p:cNvSpPr/>
            <p:nvPr/>
          </p:nvSpPr>
          <p:spPr>
            <a:xfrm rot="20498746">
              <a:off x="1629894" y="1374908"/>
              <a:ext cx="136669" cy="702113"/>
            </a:xfrm>
            <a:prstGeom prst="rect">
              <a:avLst/>
            </a:prstGeom>
            <a:gradFill>
              <a:gsLst>
                <a:gs pos="0">
                  <a:schemeClr val="tx1">
                    <a:alpha val="58000"/>
                    <a:lumMod val="93000"/>
                    <a:lumOff val="7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501018" y="1312829"/>
              <a:ext cx="643590" cy="447149"/>
              <a:chOff x="1424608" y="1312830"/>
              <a:chExt cx="720000" cy="5162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 rot="1994431">
                <a:off x="1424608" y="1496552"/>
                <a:ext cx="720000" cy="144016"/>
              </a:xfrm>
              <a:prstGeom prst="roundRect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17" name="타원 16"/>
              <p:cNvSpPr/>
              <p:nvPr/>
            </p:nvSpPr>
            <p:spPr>
              <a:xfrm rot="2165985">
                <a:off x="2026572" y="1685098"/>
                <a:ext cx="87483" cy="144000"/>
              </a:xfrm>
              <a:prstGeom prst="ellipse">
                <a:avLst/>
              </a:prstGeom>
              <a:solidFill>
                <a:srgbClr val="E296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18" name="타원 17"/>
              <p:cNvSpPr/>
              <p:nvPr/>
            </p:nvSpPr>
            <p:spPr>
              <a:xfrm rot="2165985">
                <a:off x="1468528" y="1312830"/>
                <a:ext cx="87483" cy="144000"/>
              </a:xfrm>
              <a:prstGeom prst="ellipse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2056EF-8716-4AA4-9A77-1368CB9F283E}"/>
              </a:ext>
            </a:extLst>
          </p:cNvPr>
          <p:cNvSpPr txBox="1"/>
          <p:nvPr/>
        </p:nvSpPr>
        <p:spPr>
          <a:xfrm>
            <a:off x="2922007" y="2164346"/>
            <a:ext cx="634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THANK YOU</a:t>
            </a:r>
            <a:endParaRPr lang="ko-KR" altLang="en-US" sz="9600" b="1" dirty="0">
              <a:solidFill>
                <a:srgbClr val="EAB27A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B860F3-022B-4383-9E12-7F1027AC43F8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1E1314-C1D5-4000-8E7C-4069C428CD17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0166D3-F542-49F5-A8D6-7802B4D7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42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6483790"/>
            <a:ext cx="12192000" cy="401594"/>
            <a:chOff x="0" y="6540868"/>
            <a:chExt cx="9906000" cy="326295"/>
          </a:xfrm>
        </p:grpSpPr>
        <p:sp>
          <p:nvSpPr>
            <p:cNvPr id="3" name="직사각형 2"/>
            <p:cNvSpPr/>
            <p:nvPr/>
          </p:nvSpPr>
          <p:spPr>
            <a:xfrm>
              <a:off x="0" y="6687163"/>
              <a:ext cx="9906000" cy="180000"/>
            </a:xfrm>
            <a:prstGeom prst="rect">
              <a:avLst/>
            </a:prstGeom>
            <a:solidFill>
              <a:srgbClr val="826B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7689304" y="6551981"/>
              <a:ext cx="720000" cy="144016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393160" y="6551981"/>
              <a:ext cx="720000" cy="144016"/>
            </a:xfrm>
            <a:prstGeom prst="roundRect">
              <a:avLst/>
            </a:prstGeom>
            <a:solidFill>
              <a:srgbClr val="C46B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784648" y="6540868"/>
              <a:ext cx="720000" cy="144016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0530736" y="4950778"/>
            <a:ext cx="1480440" cy="1573206"/>
            <a:chOff x="8039129" y="4851584"/>
            <a:chExt cx="1451599" cy="159712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803" y="4944135"/>
              <a:ext cx="669925" cy="53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002" y="5589240"/>
              <a:ext cx="469353" cy="85946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29" y="4851584"/>
              <a:ext cx="780224" cy="5546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49" y="5397216"/>
              <a:ext cx="469353" cy="822892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909492" y="3578036"/>
            <a:ext cx="792111" cy="940544"/>
            <a:chOff x="1501018" y="1312829"/>
            <a:chExt cx="643590" cy="764192"/>
          </a:xfrm>
        </p:grpSpPr>
        <p:sp>
          <p:nvSpPr>
            <p:cNvPr id="14" name="직사각형 13"/>
            <p:cNvSpPr/>
            <p:nvPr/>
          </p:nvSpPr>
          <p:spPr>
            <a:xfrm rot="20498746">
              <a:off x="1629894" y="1374908"/>
              <a:ext cx="136669" cy="702113"/>
            </a:xfrm>
            <a:prstGeom prst="rect">
              <a:avLst/>
            </a:prstGeom>
            <a:gradFill>
              <a:gsLst>
                <a:gs pos="0">
                  <a:schemeClr val="tx1">
                    <a:alpha val="58000"/>
                    <a:lumMod val="93000"/>
                    <a:lumOff val="7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501018" y="1312829"/>
              <a:ext cx="643590" cy="447149"/>
              <a:chOff x="1424608" y="1312830"/>
              <a:chExt cx="720000" cy="5162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 rot="1994431">
                <a:off x="1424608" y="1496552"/>
                <a:ext cx="720000" cy="144016"/>
              </a:xfrm>
              <a:prstGeom prst="roundRect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17" name="타원 16"/>
              <p:cNvSpPr/>
              <p:nvPr/>
            </p:nvSpPr>
            <p:spPr>
              <a:xfrm rot="2165985">
                <a:off x="2026572" y="1685098"/>
                <a:ext cx="87483" cy="144000"/>
              </a:xfrm>
              <a:prstGeom prst="ellipse">
                <a:avLst/>
              </a:prstGeom>
              <a:solidFill>
                <a:srgbClr val="E296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  <p:sp>
            <p:nvSpPr>
              <p:cNvPr id="18" name="타원 17"/>
              <p:cNvSpPr/>
              <p:nvPr/>
            </p:nvSpPr>
            <p:spPr>
              <a:xfrm rot="2165985">
                <a:off x="1468528" y="1312830"/>
                <a:ext cx="87483" cy="144000"/>
              </a:xfrm>
              <a:prstGeom prst="ellipse">
                <a:avLst/>
              </a:prstGeom>
              <a:solidFill>
                <a:srgbClr val="EAB2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2056EF-8716-4AA4-9A77-1368CB9F283E}"/>
              </a:ext>
            </a:extLst>
          </p:cNvPr>
          <p:cNvSpPr txBox="1"/>
          <p:nvPr/>
        </p:nvSpPr>
        <p:spPr>
          <a:xfrm>
            <a:off x="2957562" y="2085127"/>
            <a:ext cx="6347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EAB27A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Any Question?</a:t>
            </a:r>
            <a:endParaRPr lang="ko-KR" altLang="en-US" sz="9600" b="1" dirty="0">
              <a:solidFill>
                <a:srgbClr val="EAB27A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6F30C4-355B-4655-970B-DC001388213C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F8D406-FE61-4892-8C7A-23BC646A462C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A7CB6D7-BB9E-4964-BB26-DA09CDBF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98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1447271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01  Title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7ECE8B82-43A8-4814-B146-8ECC42523455}"/>
              </a:ext>
            </a:extLst>
          </p:cNvPr>
          <p:cNvSpPr/>
          <p:nvPr/>
        </p:nvSpPr>
        <p:spPr>
          <a:xfrm>
            <a:off x="686398" y="1633256"/>
            <a:ext cx="10819203" cy="4892087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94CB74-764C-4E95-A4C4-62D7F54254C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77D32E-0A5A-4922-8C8C-FB08A7AE0579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EA45F4-69DD-40E0-98E3-73CBE8C3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A5FAC7-0803-446D-B748-F2E1DD1F5631}"/>
              </a:ext>
            </a:extLst>
          </p:cNvPr>
          <p:cNvSpPr txBox="1"/>
          <p:nvPr/>
        </p:nvSpPr>
        <p:spPr>
          <a:xfrm>
            <a:off x="1356937" y="2184022"/>
            <a:ext cx="17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Study easily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9897C-2D51-4EC1-A0E2-68F6D36F5777}"/>
              </a:ext>
            </a:extLst>
          </p:cNvPr>
          <p:cNvSpPr txBox="1"/>
          <p:nvPr/>
        </p:nvSpPr>
        <p:spPr>
          <a:xfrm>
            <a:off x="3618989" y="2132380"/>
            <a:ext cx="203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Check my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status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F26FE-B884-4388-8E0D-33939A5036F7}"/>
              </a:ext>
            </a:extLst>
          </p:cNvPr>
          <p:cNvSpPr txBox="1"/>
          <p:nvPr/>
        </p:nvSpPr>
        <p:spPr>
          <a:xfrm>
            <a:off x="2273906" y="4331732"/>
            <a:ext cx="241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Provide Information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52F25A-6499-4077-86F8-70E4E6A594F4}"/>
              </a:ext>
            </a:extLst>
          </p:cNvPr>
          <p:cNvSpPr/>
          <p:nvPr/>
        </p:nvSpPr>
        <p:spPr>
          <a:xfrm>
            <a:off x="6012125" y="3633207"/>
            <a:ext cx="937513" cy="698525"/>
          </a:xfrm>
          <a:prstGeom prst="rightArrow">
            <a:avLst/>
          </a:prstGeom>
          <a:solidFill>
            <a:srgbClr val="264E3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759263-5CFE-4532-A0C0-BACF73597F0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67" b="90417" l="9963" r="89913">
                        <a14:foregroundMark x1="54296" y1="9167" x2="58904" y2="10278"/>
                        <a14:foregroundMark x1="54172" y1="27500" x2="54421" y2="28333"/>
                        <a14:foregroundMark x1="51059" y1="44861" x2="54545" y2="44722"/>
                        <a14:foregroundMark x1="51059" y1="90417" x2="52802" y2="90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3328" y="4669629"/>
            <a:ext cx="1884259" cy="16894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32B355-6E17-4153-B571-9C0B74D6C65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52" b="92241" l="9682" r="95287">
                        <a14:foregroundMark x1="24968" y1="31753" x2="27261" y2="35345"/>
                        <a14:foregroundMark x1="51720" y1="32471" x2="59618" y2="32471"/>
                        <a14:foregroundMark x1="52229" y1="52730" x2="62803" y2="52730"/>
                        <a14:foregroundMark x1="85987" y1="43822" x2="77070" y2="54454"/>
                        <a14:foregroundMark x1="90446" y1="29598" x2="95541" y2="33046"/>
                        <a14:foregroundMark x1="78726" y1="20690" x2="77962" y2="12069"/>
                        <a14:foregroundMark x1="53376" y1="9914" x2="41911" y2="9914"/>
                        <a14:foregroundMark x1="17834" y1="10345" x2="9682" y2="17241"/>
                        <a14:foregroundMark x1="10701" y1="23707" x2="10446" y2="86494"/>
                        <a14:foregroundMark x1="20483" y1="89118" x2="46369" y2="92385"/>
                        <a14:foregroundMark x1="16018" y1="88554" x2="18196" y2="88829"/>
                        <a14:foregroundMark x1="11083" y1="87931" x2="14319" y2="88340"/>
                        <a14:foregroundMark x1="46369" y1="92385" x2="77580" y2="89080"/>
                        <a14:foregroundMark x1="77580" y1="89080" x2="80000" y2="72701"/>
                        <a14:foregroundMark x1="74013" y1="10776" x2="17325" y2="9052"/>
                        <a14:foregroundMark x1="23694" y1="49713" x2="25987" y2="55891"/>
                        <a14:foregroundMark x1="23439" y1="71121" x2="25350" y2="78017"/>
                        <a14:foregroundMark x1="64713" y1="68103" x2="66369" y2="73707"/>
                        <a14:foregroundMark x1="44586" y1="30460" x2="48153" y2="30460"/>
                        <a14:foregroundMark x1="43057" y1="72557" x2="54140" y2="71695"/>
                        <a14:foregroundMark x1="47516" y1="33621" x2="51210" y2="32615"/>
                        <a14:foregroundMark x1="44076" y1="32184" x2="48153" y2="32184"/>
                        <a14:foregroundMark x1="49809" y1="31897" x2="51083" y2="31897"/>
                        <a14:foregroundMark x1="52994" y1="31466" x2="49809" y2="32328"/>
                        <a14:foregroundMark x1="52484" y1="31178" x2="50318" y2="31178"/>
                        <a14:foregroundMark x1="43185" y1="31753" x2="43822" y2="30747"/>
                        <a14:foregroundMark x1="53758" y1="31609" x2="50318" y2="31897"/>
                        <a14:foregroundMark x1="44586" y1="31466" x2="43439" y2="31178"/>
                        <a14:foregroundMark x1="45732" y1="31178" x2="43312" y2="31178"/>
                        <a14:foregroundMark x1="54777" y1="31178" x2="50828" y2="31753"/>
                        <a14:foregroundMark x1="45987" y1="31753" x2="42803" y2="31609"/>
                        <a14:foregroundMark x1="46497" y1="32184" x2="43949" y2="31178"/>
                        <a14:foregroundMark x1="45987" y1="32328" x2="42803" y2="32184"/>
                        <a14:backgroundMark x1="39490" y1="31609" x2="42351" y2="31364"/>
                        <a14:backgroundMark x1="57580" y1="22989" x2="48153" y2="20833"/>
                        <a14:backgroundMark x1="67134" y1="20833" x2="53400" y2="28939"/>
                        <a14:backgroundMark x1="64331" y1="46695" x2="31847" y2="38075"/>
                        <a14:backgroundMark x1="44713" y1="64511" x2="59236" y2="65661"/>
                        <a14:backgroundMark x1="25096" y1="62500" x2="27771" y2="68678"/>
                        <a14:backgroundMark x1="16943" y1="36063" x2="17834" y2="48420"/>
                        <a14:backgroundMark x1="16815" y1="87787" x2="16943" y2="88218"/>
                        <a14:backgroundMark x1="15924" y1="87500" x2="16306" y2="88362"/>
                        <a14:backgroundMark x1="19363" y1="86494" x2="17197" y2="87500"/>
                        <a14:backgroundMark x1="16306" y1="86351" x2="16051" y2="882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664" y="2594253"/>
            <a:ext cx="1600716" cy="1419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9DB400-A84D-400C-AE01-0114E4DFEA3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051" y="2479198"/>
            <a:ext cx="1594281" cy="16447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C49675-6C28-4780-BB8A-5ABB2D8D23F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16" b="94211" l="9964" r="93037">
                        <a14:foregroundMark x1="30492" y1="11447" x2="31933" y2="12368"/>
                        <a14:foregroundMark x1="67347" y1="23553" x2="69988" y2="26579"/>
                        <a14:foregroundMark x1="93277" y1="34474" x2="90036" y2="34474"/>
                        <a14:foregroundMark x1="74910" y1="71579" x2="76831" y2="83553"/>
                        <a14:foregroundMark x1="56903" y1="75132" x2="57983" y2="85658"/>
                        <a14:foregroundMark x1="36495" y1="83947" x2="37455" y2="94211"/>
                        <a14:foregroundMark x1="22929" y1="67237" x2="24250" y2="75526"/>
                        <a14:foregroundMark x1="19928" y1="89342" x2="25570" y2="90921"/>
                        <a14:foregroundMark x1="33733" y1="7237" x2="34574" y2="6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7047" y="2530911"/>
            <a:ext cx="2416348" cy="2204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5E8185-3CF0-40CC-A9FF-6950C0B59EFD}"/>
              </a:ext>
            </a:extLst>
          </p:cNvPr>
          <p:cNvSpPr txBox="1"/>
          <p:nvPr/>
        </p:nvSpPr>
        <p:spPr>
          <a:xfrm>
            <a:off x="681616" y="1013001"/>
            <a:ext cx="5129033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Motivation to create</a:t>
            </a:r>
            <a:endParaRPr lang="ko-KR" altLang="en-US" sz="3939" b="1" dirty="0">
              <a:solidFill>
                <a:srgbClr val="E8AD72">
                  <a:alpha val="95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1E587F-8195-4BCE-AE10-D02CC7AC332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905" y="1052962"/>
            <a:ext cx="769761" cy="6004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511F09-1528-494A-929A-10DFF1A02F11}"/>
              </a:ext>
            </a:extLst>
          </p:cNvPr>
          <p:cNvSpPr txBox="1"/>
          <p:nvPr/>
        </p:nvSpPr>
        <p:spPr>
          <a:xfrm>
            <a:off x="8122603" y="4929602"/>
            <a:ext cx="203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Improving an individual's ability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56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344" y="44624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165045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02  DEMO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A723FB-E102-470D-B301-FDED93515C8A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FD9E57-7106-4F99-92AF-F347CEE5025D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77C8D1-EC86-40DF-9594-F88AA14F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pic>
        <p:nvPicPr>
          <p:cNvPr id="6" name="JORL8046">
            <a:hlinkClick r:id="" action="ppaction://media"/>
            <a:extLst>
              <a:ext uri="{FF2B5EF4-FFF2-40B4-BE49-F238E27FC236}">
                <a16:creationId xmlns:a16="http://schemas.microsoft.com/office/drawing/2014/main" id="{E639BF17-ADDC-4927-9598-D92B53F90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9918" y="956564"/>
            <a:ext cx="10151228" cy="57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6">
            <a:extLst>
              <a:ext uri="{FF2B5EF4-FFF2-40B4-BE49-F238E27FC236}">
                <a16:creationId xmlns:a16="http://schemas.microsoft.com/office/drawing/2014/main" id="{77CB452E-62C4-43DA-B2F8-7055F471F9F0}"/>
              </a:ext>
            </a:extLst>
          </p:cNvPr>
          <p:cNvSpPr/>
          <p:nvPr/>
        </p:nvSpPr>
        <p:spPr>
          <a:xfrm>
            <a:off x="573524" y="1929089"/>
            <a:ext cx="11199994" cy="4585141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06572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03  Modeling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61174A-45AF-4276-9D52-425A35E1037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462CF-2E18-44C2-BE69-4DAB31DFE6A7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49279A-698C-4C8C-AD4A-CC1F1765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039D8A4-24DF-43DC-8899-0125A0302803}"/>
              </a:ext>
            </a:extLst>
          </p:cNvPr>
          <p:cNvSpPr txBox="1"/>
          <p:nvPr/>
        </p:nvSpPr>
        <p:spPr>
          <a:xfrm>
            <a:off x="1630853" y="1227528"/>
            <a:ext cx="212840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Architecture</a:t>
            </a:r>
            <a:endParaRPr lang="ko-KR" altLang="en-US" sz="3939" b="1" dirty="0">
              <a:solidFill>
                <a:srgbClr val="E8AD72">
                  <a:alpha val="95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5377F6D-51A6-492D-BF25-151C6A097B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253" y="1322582"/>
            <a:ext cx="769761" cy="600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465185-2F07-4367-8AE0-3A0EC5D79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600" y="2209968"/>
            <a:ext cx="7662043" cy="4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6">
            <a:extLst>
              <a:ext uri="{FF2B5EF4-FFF2-40B4-BE49-F238E27FC236}">
                <a16:creationId xmlns:a16="http://schemas.microsoft.com/office/drawing/2014/main" id="{77CB452E-62C4-43DA-B2F8-7055F471F9F0}"/>
              </a:ext>
            </a:extLst>
          </p:cNvPr>
          <p:cNvSpPr/>
          <p:nvPr/>
        </p:nvSpPr>
        <p:spPr>
          <a:xfrm>
            <a:off x="573524" y="1929089"/>
            <a:ext cx="11199994" cy="4585141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06572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03  Modeling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61174A-45AF-4276-9D52-425A35E1037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462CF-2E18-44C2-BE69-4DAB31DFE6A7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49279A-698C-4C8C-AD4A-CC1F1765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039D8A4-24DF-43DC-8899-0125A0302803}"/>
              </a:ext>
            </a:extLst>
          </p:cNvPr>
          <p:cNvSpPr txBox="1"/>
          <p:nvPr/>
        </p:nvSpPr>
        <p:spPr>
          <a:xfrm>
            <a:off x="1630853" y="1227528"/>
            <a:ext cx="212840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Architecture</a:t>
            </a:r>
            <a:endParaRPr lang="ko-KR" altLang="en-US" sz="3939" b="1" dirty="0">
              <a:solidFill>
                <a:srgbClr val="E8AD72">
                  <a:alpha val="95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5377F6D-51A6-492D-BF25-151C6A097B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253" y="1322582"/>
            <a:ext cx="769761" cy="600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465185-2F07-4367-8AE0-3A0EC5D79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600" y="2209968"/>
            <a:ext cx="7662043" cy="407206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FB54120-CE7E-4D3E-8F4F-EDD4EF164DA1}"/>
              </a:ext>
            </a:extLst>
          </p:cNvPr>
          <p:cNvSpPr/>
          <p:nvPr/>
        </p:nvSpPr>
        <p:spPr>
          <a:xfrm>
            <a:off x="2279576" y="3468162"/>
            <a:ext cx="5472608" cy="2880320"/>
          </a:xfrm>
          <a:prstGeom prst="frame">
            <a:avLst>
              <a:gd name="adj1" fmla="val 31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6">
            <a:extLst>
              <a:ext uri="{FF2B5EF4-FFF2-40B4-BE49-F238E27FC236}">
                <a16:creationId xmlns:a16="http://schemas.microsoft.com/office/drawing/2014/main" id="{77CB452E-62C4-43DA-B2F8-7055F471F9F0}"/>
              </a:ext>
            </a:extLst>
          </p:cNvPr>
          <p:cNvSpPr/>
          <p:nvPr/>
        </p:nvSpPr>
        <p:spPr>
          <a:xfrm>
            <a:off x="573524" y="1619765"/>
            <a:ext cx="11199994" cy="4894466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06572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03  Modeling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61174A-45AF-4276-9D52-425A35E1037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462CF-2E18-44C2-BE69-4DAB31DFE6A7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49279A-698C-4C8C-AD4A-CC1F1765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039D8A4-24DF-43DC-8899-0125A0302803}"/>
              </a:ext>
            </a:extLst>
          </p:cNvPr>
          <p:cNvSpPr txBox="1"/>
          <p:nvPr/>
        </p:nvSpPr>
        <p:spPr>
          <a:xfrm>
            <a:off x="1620166" y="924275"/>
            <a:ext cx="212840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Architecture</a:t>
            </a:r>
            <a:endParaRPr lang="ko-KR" altLang="en-US" sz="3939" b="1" dirty="0">
              <a:solidFill>
                <a:srgbClr val="E8AD72">
                  <a:alpha val="95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5377F6D-51A6-492D-BF25-151C6A097B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566" y="1019329"/>
            <a:ext cx="769761" cy="6004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BEB7A3-BCD1-4A76-BAB1-D190B0C95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371" y="1916829"/>
            <a:ext cx="4933950" cy="44052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A2A999-7236-411A-8B08-879E46F1A91B}"/>
              </a:ext>
            </a:extLst>
          </p:cNvPr>
          <p:cNvGrpSpPr/>
          <p:nvPr/>
        </p:nvGrpSpPr>
        <p:grpSpPr>
          <a:xfrm>
            <a:off x="6907612" y="2708920"/>
            <a:ext cx="4778820" cy="1039386"/>
            <a:chOff x="3656402" y="2586876"/>
            <a:chExt cx="8858922" cy="84450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10DB9CC6-A39E-484B-86BA-7E5C3B2FE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54516-AB61-4CD9-96AA-5B6964390564}"/>
                </a:ext>
              </a:extLst>
            </p:cNvPr>
            <p:cNvSpPr txBox="1"/>
            <p:nvPr/>
          </p:nvSpPr>
          <p:spPr>
            <a:xfrm>
              <a:off x="4506068" y="2586876"/>
              <a:ext cx="8009256" cy="84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All problem pages have 20~30 sub-problems. 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0A0417-D4E5-46A3-9445-20458443E4BA}"/>
              </a:ext>
            </a:extLst>
          </p:cNvPr>
          <p:cNvGrpSpPr/>
          <p:nvPr/>
        </p:nvGrpSpPr>
        <p:grpSpPr>
          <a:xfrm>
            <a:off x="6937058" y="4119471"/>
            <a:ext cx="4778820" cy="1512916"/>
            <a:chOff x="3656402" y="2586876"/>
            <a:chExt cx="8858922" cy="1229244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3C24FF-CB5C-4669-B412-6AEFE12F9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4FDA02-EBE3-4D59-BA83-EEA542F18282}"/>
                </a:ext>
              </a:extLst>
            </p:cNvPr>
            <p:cNvSpPr txBox="1"/>
            <p:nvPr/>
          </p:nvSpPr>
          <p:spPr>
            <a:xfrm>
              <a:off x="4506067" y="2586876"/>
              <a:ext cx="8009257" cy="1229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As result, our website consists of </a:t>
              </a:r>
              <a:r>
                <a:rPr lang="en-US" altLang="ko-KR" sz="3077" b="1" dirty="0">
                  <a:solidFill>
                    <a:srgbClr val="FF0000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460 </a:t>
              </a:r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files and</a:t>
              </a:r>
              <a:r>
                <a:rPr lang="ko-KR" altLang="en-US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43</a:t>
              </a:r>
              <a:r>
                <a:rPr lang="ko-KR" altLang="en-US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folders.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39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6">
            <a:extLst>
              <a:ext uri="{FF2B5EF4-FFF2-40B4-BE49-F238E27FC236}">
                <a16:creationId xmlns:a16="http://schemas.microsoft.com/office/drawing/2014/main" id="{77CB452E-62C4-43DA-B2F8-7055F471F9F0}"/>
              </a:ext>
            </a:extLst>
          </p:cNvPr>
          <p:cNvSpPr/>
          <p:nvPr/>
        </p:nvSpPr>
        <p:spPr>
          <a:xfrm>
            <a:off x="623392" y="1619765"/>
            <a:ext cx="11199994" cy="4894466"/>
          </a:xfrm>
          <a:prstGeom prst="roundRect">
            <a:avLst/>
          </a:prstGeom>
          <a:solidFill>
            <a:srgbClr val="264E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grpSp>
        <p:nvGrpSpPr>
          <p:cNvPr id="2" name="그룹 1"/>
          <p:cNvGrpSpPr/>
          <p:nvPr/>
        </p:nvGrpSpPr>
        <p:grpSpPr>
          <a:xfrm>
            <a:off x="358158" y="125757"/>
            <a:ext cx="3540069" cy="817856"/>
            <a:chOff x="276494" y="460236"/>
            <a:chExt cx="2876306" cy="664508"/>
          </a:xfrm>
        </p:grpSpPr>
        <p:sp>
          <p:nvSpPr>
            <p:cNvPr id="3" name="TextBox 2"/>
            <p:cNvSpPr txBox="1"/>
            <p:nvPr/>
          </p:nvSpPr>
          <p:spPr>
            <a:xfrm>
              <a:off x="276494" y="460236"/>
              <a:ext cx="2065722" cy="505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46" dirty="0">
                  <a:solidFill>
                    <a:schemeClr val="bg1">
                      <a:alpha val="85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03  Modeling</a:t>
              </a:r>
              <a:endParaRPr lang="ko-KR" altLang="en-US" sz="3446" dirty="0">
                <a:solidFill>
                  <a:schemeClr val="bg1">
                    <a:alpha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94" y="996156"/>
              <a:ext cx="2876306" cy="128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61174A-45AF-4276-9D52-425A35E10375}"/>
              </a:ext>
            </a:extLst>
          </p:cNvPr>
          <p:cNvGrpSpPr/>
          <p:nvPr/>
        </p:nvGrpSpPr>
        <p:grpSpPr>
          <a:xfrm>
            <a:off x="11013925" y="6512742"/>
            <a:ext cx="1199456" cy="307777"/>
            <a:chOff x="471410" y="255177"/>
            <a:chExt cx="1697496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462CF-2E18-44C2-BE69-4DAB31DFE6A7}"/>
                </a:ext>
              </a:extLst>
            </p:cNvPr>
            <p:cNvSpPr txBox="1"/>
            <p:nvPr/>
          </p:nvSpPr>
          <p:spPr>
            <a:xfrm>
              <a:off x="677407" y="255177"/>
              <a:ext cx="1491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  <a:ea typeface="+mj-ea"/>
                </a:rPr>
                <a:t>Web programming</a:t>
              </a:r>
            </a:p>
            <a:p>
              <a:r>
                <a:rPr lang="en-US" altLang="ko-KR" sz="700" b="1" dirty="0">
                  <a:latin typeface="+mj-ea"/>
                  <a:ea typeface="+mj-ea"/>
                </a:rPr>
                <a:t>Team project </a:t>
              </a:r>
              <a:r>
                <a:rPr lang="en-US" altLang="ko-KR" sz="500" b="1" dirty="0">
                  <a:latin typeface="+mj-ea"/>
                  <a:ea typeface="+mj-ea"/>
                </a:rPr>
                <a:t>(Group E)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49279A-698C-4C8C-AD4A-CC1F1765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0" y="258154"/>
              <a:ext cx="285414" cy="3048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039D8A4-24DF-43DC-8899-0125A0302803}"/>
              </a:ext>
            </a:extLst>
          </p:cNvPr>
          <p:cNvSpPr txBox="1"/>
          <p:nvPr/>
        </p:nvSpPr>
        <p:spPr>
          <a:xfrm>
            <a:off x="1685844" y="960182"/>
            <a:ext cx="112569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39" b="1" dirty="0">
                <a:solidFill>
                  <a:srgbClr val="E8AD72">
                    <a:alpha val="95000"/>
                  </a:srgbClr>
                </a:solidFill>
                <a:latin typeface="더페이스샵 잉크립퀴드체" pitchFamily="66" charset="-127"/>
                <a:ea typeface="더페이스샵 잉크립퀴드체" pitchFamily="66" charset="-127"/>
              </a:rPr>
              <a:t>Skills</a:t>
            </a:r>
            <a:endParaRPr lang="ko-KR" altLang="en-US" sz="3939" b="1" dirty="0">
              <a:solidFill>
                <a:srgbClr val="E8AD72">
                  <a:alpha val="95000"/>
                </a:srgbClr>
              </a:solidFill>
              <a:latin typeface="더페이스샵 잉크립퀴드체" pitchFamily="66" charset="-127"/>
              <a:ea typeface="더페이스샵 잉크립퀴드체" pitchFamily="66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5377F6D-51A6-492D-BF25-151C6A097B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566" y="1019329"/>
            <a:ext cx="769761" cy="60043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A2A999-7236-411A-8B08-879E46F1A91B}"/>
              </a:ext>
            </a:extLst>
          </p:cNvPr>
          <p:cNvGrpSpPr/>
          <p:nvPr/>
        </p:nvGrpSpPr>
        <p:grpSpPr>
          <a:xfrm>
            <a:off x="1568034" y="4774113"/>
            <a:ext cx="4939855" cy="729715"/>
            <a:chOff x="3656402" y="2738624"/>
            <a:chExt cx="9157447" cy="59289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10DB9CC6-A39E-484B-86BA-7E5C3B2FE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54516-AB61-4CD9-96AA-5B6964390564}"/>
                </a:ext>
              </a:extLst>
            </p:cNvPr>
            <p:cNvSpPr txBox="1"/>
            <p:nvPr/>
          </p:nvSpPr>
          <p:spPr>
            <a:xfrm>
              <a:off x="4804592" y="2738624"/>
              <a:ext cx="8009257" cy="45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0A0417-D4E5-46A3-9445-20458443E4BA}"/>
              </a:ext>
            </a:extLst>
          </p:cNvPr>
          <p:cNvGrpSpPr/>
          <p:nvPr/>
        </p:nvGrpSpPr>
        <p:grpSpPr>
          <a:xfrm>
            <a:off x="8597141" y="4742604"/>
            <a:ext cx="4975637" cy="715675"/>
            <a:chOff x="3656402" y="2750032"/>
            <a:chExt cx="9223780" cy="58148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33C24FF-CB5C-4669-B412-6AEFE12F9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4FDA02-EBE3-4D59-BA83-EEA542F18282}"/>
                </a:ext>
              </a:extLst>
            </p:cNvPr>
            <p:cNvSpPr txBox="1"/>
            <p:nvPr/>
          </p:nvSpPr>
          <p:spPr>
            <a:xfrm>
              <a:off x="4870925" y="2767845"/>
              <a:ext cx="8009257" cy="45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JavaScript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290543-122F-49A8-A42D-8635BC5886C1}"/>
              </a:ext>
            </a:extLst>
          </p:cNvPr>
          <p:cNvGrpSpPr/>
          <p:nvPr/>
        </p:nvGrpSpPr>
        <p:grpSpPr>
          <a:xfrm>
            <a:off x="8697978" y="5459703"/>
            <a:ext cx="2532540" cy="715675"/>
            <a:chOff x="3656402" y="2750032"/>
            <a:chExt cx="4694795" cy="581486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0A64970D-3DD3-41C0-89BF-62A8ED30A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A685B8-BC38-424F-805F-218B9B5098DF}"/>
                </a:ext>
              </a:extLst>
            </p:cNvPr>
            <p:cNvSpPr txBox="1"/>
            <p:nvPr/>
          </p:nvSpPr>
          <p:spPr>
            <a:xfrm>
              <a:off x="4870925" y="2767845"/>
              <a:ext cx="3480272" cy="45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 err="1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JQuery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8E0691-9AA9-448B-A42E-7465B01ED6AA}"/>
              </a:ext>
            </a:extLst>
          </p:cNvPr>
          <p:cNvGrpSpPr/>
          <p:nvPr/>
        </p:nvGrpSpPr>
        <p:grpSpPr>
          <a:xfrm>
            <a:off x="5291830" y="4803862"/>
            <a:ext cx="4975637" cy="715675"/>
            <a:chOff x="3656402" y="2750032"/>
            <a:chExt cx="9223780" cy="581486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F7870BA-0CEA-4272-90E8-C1B7C3620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402" y="2750032"/>
              <a:ext cx="849665" cy="581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76013C-F7CA-4E39-94F1-214A15011DF2}"/>
                </a:ext>
              </a:extLst>
            </p:cNvPr>
            <p:cNvSpPr txBox="1"/>
            <p:nvPr/>
          </p:nvSpPr>
          <p:spPr>
            <a:xfrm>
              <a:off x="4870925" y="2767845"/>
              <a:ext cx="8009257" cy="45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77" b="1" dirty="0">
                  <a:solidFill>
                    <a:schemeClr val="bg1">
                      <a:alpha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CSS</a:t>
              </a:r>
              <a:endParaRPr lang="ko-KR" altLang="en-US" sz="3077" b="1" dirty="0"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026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279729FC-413B-424C-ABCC-9D7546A16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091" y1="42623" x2="21091" y2="62842"/>
                        <a14:foregroundMark x1="77091" y1="44809" x2="84727" y2="61749"/>
                        <a14:foregroundMark x1="14182" y1="28415" x2="14182" y2="28415"/>
                        <a14:foregroundMark x1="17091" y1="28415" x2="17091" y2="28415"/>
                        <a14:foregroundMark x1="22182" y1="29508" x2="22182" y2="29508"/>
                        <a14:foregroundMark x1="24727" y1="30601" x2="24727" y2="30601"/>
                        <a14:foregroundMark x1="46545" y1="32240" x2="46545" y2="32240"/>
                        <a14:foregroundMark x1="50909" y1="31694" x2="50909" y2="31694"/>
                        <a14:foregroundMark x1="54909" y1="31148" x2="54909" y2="31148"/>
                        <a14:foregroundMark x1="79273" y1="30601" x2="79273" y2="30601"/>
                        <a14:foregroundMark x1="82909" y1="30601" x2="82909" y2="30601"/>
                        <a14:foregroundMark x1="78545" y1="54645" x2="77455" y2="6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889" b="8942"/>
          <a:stretch/>
        </p:blipFill>
        <p:spPr bwMode="auto">
          <a:xfrm>
            <a:off x="1263057" y="1529918"/>
            <a:ext cx="2081192" cy="3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897BCC06-2E7B-4031-B980-6E3BA7B9C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091" y1="42623" x2="21091" y2="62842"/>
                        <a14:foregroundMark x1="77091" y1="44809" x2="84727" y2="61749"/>
                        <a14:foregroundMark x1="14182" y1="28415" x2="14182" y2="28415"/>
                        <a14:foregroundMark x1="17091" y1="28415" x2="17091" y2="28415"/>
                        <a14:foregroundMark x1="22182" y1="29508" x2="22182" y2="29508"/>
                        <a14:foregroundMark x1="24727" y1="30601" x2="24727" y2="30601"/>
                        <a14:foregroundMark x1="46545" y1="32240" x2="46545" y2="32240"/>
                        <a14:foregroundMark x1="50909" y1="31694" x2="50909" y2="31694"/>
                        <a14:foregroundMark x1="54909" y1="31148" x2="54909" y2="31148"/>
                        <a14:foregroundMark x1="79273" y1="30601" x2="79273" y2="30601"/>
                        <a14:foregroundMark x1="82909" y1="30601" x2="82909" y2="30601"/>
                        <a14:foregroundMark x1="78545" y1="54645" x2="77455" y2="6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5744" r="34245" b="12658"/>
          <a:stretch/>
        </p:blipFill>
        <p:spPr bwMode="auto">
          <a:xfrm>
            <a:off x="5229843" y="2083887"/>
            <a:ext cx="1732313" cy="29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053C3386-CD0D-4594-A470-594046B57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091" y1="42623" x2="21091" y2="62842"/>
                        <a14:foregroundMark x1="77091" y1="44809" x2="84727" y2="61749"/>
                        <a14:foregroundMark x1="14182" y1="28415" x2="14182" y2="28415"/>
                        <a14:foregroundMark x1="17091" y1="28415" x2="17091" y2="28415"/>
                        <a14:foregroundMark x1="22182" y1="29508" x2="22182" y2="29508"/>
                        <a14:foregroundMark x1="24727" y1="30601" x2="24727" y2="30601"/>
                        <a14:foregroundMark x1="46545" y1="32240" x2="46545" y2="32240"/>
                        <a14:foregroundMark x1="50909" y1="31694" x2="50909" y2="31694"/>
                        <a14:foregroundMark x1="54909" y1="31148" x2="54909" y2="31148"/>
                        <a14:foregroundMark x1="79273" y1="30601" x2="79273" y2="30601"/>
                        <a14:foregroundMark x1="82909" y1="30601" x2="82909" y2="30601"/>
                        <a14:foregroundMark x1="78545" y1="54645" x2="77455" y2="6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60" t="10151"/>
          <a:stretch/>
        </p:blipFill>
        <p:spPr bwMode="auto">
          <a:xfrm>
            <a:off x="8876341" y="1799327"/>
            <a:ext cx="2208619" cy="38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1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1339</Words>
  <Application>Microsoft Office PowerPoint</Application>
  <PresentationFormat>와이드스크린</PresentationFormat>
  <Paragraphs>413</Paragraphs>
  <Slides>36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더페이스샵 잉크립퀴드체</vt:lpstr>
      <vt:lpstr>배달의민족 주아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GONJI</dc:creator>
  <cp:lastModifiedBy>YISOEUN</cp:lastModifiedBy>
  <cp:revision>147</cp:revision>
  <dcterms:created xsi:type="dcterms:W3CDTF">2017-02-07T13:38:45Z</dcterms:created>
  <dcterms:modified xsi:type="dcterms:W3CDTF">2021-06-02T14:28:51Z</dcterms:modified>
</cp:coreProperties>
</file>